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8"/>
  </p:notesMasterIdLst>
  <p:handoutMasterIdLst>
    <p:handoutMasterId r:id="rId29"/>
  </p:handoutMasterIdLst>
  <p:sldIdLst>
    <p:sldId id="318" r:id="rId2"/>
    <p:sldId id="329" r:id="rId3"/>
    <p:sldId id="339" r:id="rId4"/>
    <p:sldId id="340" r:id="rId5"/>
    <p:sldId id="341" r:id="rId6"/>
    <p:sldId id="343" r:id="rId7"/>
    <p:sldId id="344" r:id="rId8"/>
    <p:sldId id="345" r:id="rId9"/>
    <p:sldId id="346" r:id="rId10"/>
    <p:sldId id="347" r:id="rId11"/>
    <p:sldId id="348" r:id="rId12"/>
    <p:sldId id="349" r:id="rId13"/>
    <p:sldId id="350" r:id="rId14"/>
    <p:sldId id="351" r:id="rId15"/>
    <p:sldId id="352" r:id="rId16"/>
    <p:sldId id="353" r:id="rId17"/>
    <p:sldId id="355" r:id="rId18"/>
    <p:sldId id="356" r:id="rId19"/>
    <p:sldId id="357" r:id="rId20"/>
    <p:sldId id="358" r:id="rId21"/>
    <p:sldId id="359" r:id="rId22"/>
    <p:sldId id="361" r:id="rId23"/>
    <p:sldId id="362" r:id="rId24"/>
    <p:sldId id="363" r:id="rId25"/>
    <p:sldId id="364" r:id="rId26"/>
    <p:sldId id="365" r:id="rId27"/>
  </p:sldIdLst>
  <p:sldSz cx="12188825" cy="6858000"/>
  <p:notesSz cx="6858000" cy="9144000"/>
  <p:embeddedFontLst>
    <p:embeddedFont>
      <p:font typeface="IRANSans" panose="02040503050201020203" pitchFamily="18" charset="-78"/>
      <p:regular r:id="rId30"/>
      <p:bold r:id="rId31"/>
    </p:embeddedFont>
    <p:embeddedFont>
      <p:font typeface="Cambria" panose="02040503050406030204" pitchFamily="18" charset="0"/>
      <p:regular r:id="rId32"/>
      <p:bold r:id="rId33"/>
      <p:italic r:id="rId34"/>
      <p:boldItalic r:id="rId35"/>
    </p:embeddedFont>
  </p:embeddedFontLst>
  <p:custDataLst>
    <p:tags r:id="rId3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8282"/>
    <a:srgbClr val="6E90FE"/>
    <a:srgbClr val="8086FC"/>
    <a:srgbClr val="6D6DFB"/>
    <a:srgbClr val="4E78F0"/>
    <a:srgbClr val="F0932C"/>
    <a:srgbClr val="92C610"/>
    <a:srgbClr val="9FD812"/>
    <a:srgbClr val="E05F2C"/>
    <a:srgbClr val="0ABE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78911" autoAdjust="0"/>
  </p:normalViewPr>
  <p:slideViewPr>
    <p:cSldViewPr showGuides="1">
      <p:cViewPr varScale="1">
        <p:scale>
          <a:sx n="73" d="100"/>
          <a:sy n="73" d="100"/>
        </p:scale>
        <p:origin x="826" y="67"/>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3" d="2"/>
        <a:sy n="3" d="2"/>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11/24/2017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11/24/2017</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a-IR" dirty="0"/>
              <a:t>بازار خاکستری: سود از اختلاف قیمت دو کشور</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a:t>
            </a:fld>
            <a:endParaRPr lang="en-US"/>
          </a:p>
        </p:txBody>
      </p:sp>
    </p:spTree>
    <p:extLst>
      <p:ext uri="{BB962C8B-B14F-4D97-AF65-F5344CB8AC3E}">
        <p14:creationId xmlns:p14="http://schemas.microsoft.com/office/powerpoint/2010/main" val="15196682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a-IR" dirty="0"/>
              <a:t>شایع ترین کار</a:t>
            </a:r>
            <a:r>
              <a:rPr lang="fa-IR" baseline="0" dirty="0"/>
              <a:t> های اینفورمال سکتور کار های خانگی و خیابانی هستند که خانگی ها متعدد تر و خیابانی ها در دید ترن</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10</a:t>
            </a:fld>
            <a:endParaRPr lang="en-US"/>
          </a:p>
        </p:txBody>
      </p:sp>
    </p:spTree>
    <p:extLst>
      <p:ext uri="{BB962C8B-B14F-4D97-AF65-F5344CB8AC3E}">
        <p14:creationId xmlns:p14="http://schemas.microsoft.com/office/powerpoint/2010/main" val="42904325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a-IR" baseline="0" dirty="0"/>
              <a:t>بخش ها: بخش خانوار، بخش غیر منظم (ماهیت قانونی دارند ولی به صورت غیر قانونی مثل قاچاق) ،غیر قانونی مثل مواد مخدر</a:t>
            </a:r>
          </a:p>
        </p:txBody>
      </p:sp>
      <p:sp>
        <p:nvSpPr>
          <p:cNvPr id="4" name="Slide Number Placeholder 3"/>
          <p:cNvSpPr>
            <a:spLocks noGrp="1"/>
          </p:cNvSpPr>
          <p:nvPr>
            <p:ph type="sldNum" sz="quarter" idx="10"/>
          </p:nvPr>
        </p:nvSpPr>
        <p:spPr/>
        <p:txBody>
          <a:bodyPr/>
          <a:lstStyle/>
          <a:p>
            <a:fld id="{F93199CD-3E1B-4AE6-990F-76F925F5EA9F}" type="slidenum">
              <a:rPr lang="en-US" smtClean="0"/>
              <a:t>11</a:t>
            </a:fld>
            <a:endParaRPr lang="en-US"/>
          </a:p>
        </p:txBody>
      </p:sp>
    </p:spTree>
    <p:extLst>
      <p:ext uri="{BB962C8B-B14F-4D97-AF65-F5344CB8AC3E}">
        <p14:creationId xmlns:p14="http://schemas.microsoft.com/office/powerpoint/2010/main" val="16091016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baseline="0" dirty="0"/>
          </a:p>
        </p:txBody>
      </p:sp>
      <p:sp>
        <p:nvSpPr>
          <p:cNvPr id="4" name="Slide Number Placeholder 3"/>
          <p:cNvSpPr>
            <a:spLocks noGrp="1"/>
          </p:cNvSpPr>
          <p:nvPr>
            <p:ph type="sldNum" sz="quarter" idx="10"/>
          </p:nvPr>
        </p:nvSpPr>
        <p:spPr/>
        <p:txBody>
          <a:bodyPr/>
          <a:lstStyle/>
          <a:p>
            <a:fld id="{F93199CD-3E1B-4AE6-990F-76F925F5EA9F}" type="slidenum">
              <a:rPr lang="en-US" smtClean="0"/>
              <a:t>12</a:t>
            </a:fld>
            <a:endParaRPr lang="en-US"/>
          </a:p>
        </p:txBody>
      </p:sp>
    </p:spTree>
    <p:extLst>
      <p:ext uri="{BB962C8B-B14F-4D97-AF65-F5344CB8AC3E}">
        <p14:creationId xmlns:p14="http://schemas.microsoft.com/office/powerpoint/2010/main" val="3187156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a-IR" baseline="0" dirty="0"/>
              <a:t>در حالی که کار های رسمی امنیت و نظم بیشتری دارند و همچنین پاداش های روحی و روانی در کار های رسمی برای کارگران جذاب است</a:t>
            </a:r>
          </a:p>
        </p:txBody>
      </p:sp>
      <p:sp>
        <p:nvSpPr>
          <p:cNvPr id="4" name="Slide Number Placeholder 3"/>
          <p:cNvSpPr>
            <a:spLocks noGrp="1"/>
          </p:cNvSpPr>
          <p:nvPr>
            <p:ph type="sldNum" sz="quarter" idx="10"/>
          </p:nvPr>
        </p:nvSpPr>
        <p:spPr/>
        <p:txBody>
          <a:bodyPr/>
          <a:lstStyle/>
          <a:p>
            <a:fld id="{F93199CD-3E1B-4AE6-990F-76F925F5EA9F}" type="slidenum">
              <a:rPr lang="en-US" smtClean="0"/>
              <a:t>13</a:t>
            </a:fld>
            <a:endParaRPr lang="en-US"/>
          </a:p>
        </p:txBody>
      </p:sp>
    </p:spTree>
    <p:extLst>
      <p:ext uri="{BB962C8B-B14F-4D97-AF65-F5344CB8AC3E}">
        <p14:creationId xmlns:p14="http://schemas.microsoft.com/office/powerpoint/2010/main" val="37735887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اول تعریف کلی+شامل چه چیز هایی می شود+مثال+فرق قراردادی و استخدامی</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14</a:t>
            </a:fld>
            <a:endParaRPr lang="en-US"/>
          </a:p>
        </p:txBody>
      </p:sp>
    </p:spTree>
    <p:extLst>
      <p:ext uri="{BB962C8B-B14F-4D97-AF65-F5344CB8AC3E}">
        <p14:creationId xmlns:p14="http://schemas.microsoft.com/office/powerpoint/2010/main" val="21163061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به آمار به طور کلی نمی توان اتکا کرد+مثال ها+کشاورزی سهم زیادی از اقتصاد غیررسمی را شامل می شود </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15</a:t>
            </a:fld>
            <a:endParaRPr lang="en-US"/>
          </a:p>
        </p:txBody>
      </p:sp>
    </p:spTree>
    <p:extLst>
      <p:ext uri="{BB962C8B-B14F-4D97-AF65-F5344CB8AC3E}">
        <p14:creationId xmlns:p14="http://schemas.microsoft.com/office/powerpoint/2010/main" val="27387615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توضیح در مورد شغل آزاد+جنسیت(جلوتر)</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16</a:t>
            </a:fld>
            <a:endParaRPr lang="en-US"/>
          </a:p>
        </p:txBody>
      </p:sp>
    </p:spTree>
    <p:extLst>
      <p:ext uri="{BB962C8B-B14F-4D97-AF65-F5344CB8AC3E}">
        <p14:creationId xmlns:p14="http://schemas.microsoft.com/office/powerpoint/2010/main" val="21680957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 مقدمه ای بر اقتصاد سایه ای+دقیق نبودن سیاست های دولت</a:t>
            </a:r>
            <a:r>
              <a:rPr lang="en-US" dirty="0"/>
              <a:t> </a:t>
            </a:r>
            <a:r>
              <a:rPr lang="fa-IR" dirty="0"/>
              <a:t> به دلیل ماهیت غیرقبال پیشبینی اقتصاد سایه ای</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17</a:t>
            </a:fld>
            <a:endParaRPr lang="en-US"/>
          </a:p>
        </p:txBody>
      </p:sp>
    </p:spTree>
    <p:extLst>
      <p:ext uri="{BB962C8B-B14F-4D97-AF65-F5344CB8AC3E}">
        <p14:creationId xmlns:p14="http://schemas.microsoft.com/office/powerpoint/2010/main" val="535321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مشکل در تعریف اقتصاد سایه ای+</a:t>
            </a:r>
            <a:r>
              <a:rPr lang="en-US" dirty="0"/>
              <a:t>GPD</a:t>
            </a:r>
            <a:r>
              <a:rPr lang="fa-IR" dirty="0"/>
              <a:t> چیست؟+مالیات نگرفته(گزارش نشده)+تغییر پذیری</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18</a:t>
            </a:fld>
            <a:endParaRPr lang="en-US"/>
          </a:p>
        </p:txBody>
      </p:sp>
    </p:spTree>
    <p:extLst>
      <p:ext uri="{BB962C8B-B14F-4D97-AF65-F5344CB8AC3E}">
        <p14:creationId xmlns:p14="http://schemas.microsoft.com/office/powerpoint/2010/main" val="10160718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بازار واحد چیست؟+اعداد+کنترل اقتصاد سایه ای</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19</a:t>
            </a:fld>
            <a:endParaRPr lang="en-US"/>
          </a:p>
        </p:txBody>
      </p:sp>
    </p:spTree>
    <p:extLst>
      <p:ext uri="{BB962C8B-B14F-4D97-AF65-F5344CB8AC3E}">
        <p14:creationId xmlns:p14="http://schemas.microsoft.com/office/powerpoint/2010/main" val="3477656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3199CD-3E1B-4AE6-990F-76F925F5EA9F}" type="slidenum">
              <a:rPr lang="en-US" smtClean="0"/>
              <a:t>2</a:t>
            </a:fld>
            <a:endParaRPr lang="en-US"/>
          </a:p>
        </p:txBody>
      </p:sp>
    </p:spTree>
    <p:extLst>
      <p:ext uri="{BB962C8B-B14F-4D97-AF65-F5344CB8AC3E}">
        <p14:creationId xmlns:p14="http://schemas.microsoft.com/office/powerpoint/2010/main" val="2185253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نسبت اقتصاد سایه ای به اقتصاد رسمی کشور های اروپایی در تولید ناخالص ملی</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20</a:t>
            </a:fld>
            <a:endParaRPr lang="en-US"/>
          </a:p>
        </p:txBody>
      </p:sp>
    </p:spTree>
    <p:extLst>
      <p:ext uri="{BB962C8B-B14F-4D97-AF65-F5344CB8AC3E}">
        <p14:creationId xmlns:p14="http://schemas.microsoft.com/office/powerpoint/2010/main" val="23240473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امکانات کمتر در اقتصاد غیررسمی+جذب شدن افراد فقیر به اقتصاد غیررسمی+امکاناتی که اقتصاد غیررسمی به کارگران فقیر می دهد</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21</a:t>
            </a:fld>
            <a:endParaRPr lang="en-US"/>
          </a:p>
        </p:txBody>
      </p:sp>
    </p:spTree>
    <p:extLst>
      <p:ext uri="{BB962C8B-B14F-4D97-AF65-F5344CB8AC3E}">
        <p14:creationId xmlns:p14="http://schemas.microsoft.com/office/powerpoint/2010/main" val="39333500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تاثیرات بازار های غیررسمی</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22</a:t>
            </a:fld>
            <a:endParaRPr lang="en-US"/>
          </a:p>
        </p:txBody>
      </p:sp>
    </p:spTree>
    <p:extLst>
      <p:ext uri="{BB962C8B-B14F-4D97-AF65-F5344CB8AC3E}">
        <p14:creationId xmlns:p14="http://schemas.microsoft.com/office/powerpoint/2010/main" val="28822619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بیشتر بازار غیررسمی توسط زنان+مثال ها+علت اصلی در دسترس بودن است</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23</a:t>
            </a:fld>
            <a:endParaRPr lang="en-US"/>
          </a:p>
        </p:txBody>
      </p:sp>
    </p:spTree>
    <p:extLst>
      <p:ext uri="{BB962C8B-B14F-4D97-AF65-F5344CB8AC3E}">
        <p14:creationId xmlns:p14="http://schemas.microsoft.com/office/powerpoint/2010/main" val="12332173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عدم نفوذ+عضو اتحادیه ها نیستند</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24</a:t>
            </a:fld>
            <a:endParaRPr lang="en-US"/>
          </a:p>
        </p:txBody>
      </p:sp>
    </p:spTree>
    <p:extLst>
      <p:ext uri="{BB962C8B-B14F-4D97-AF65-F5344CB8AC3E}">
        <p14:creationId xmlns:p14="http://schemas.microsoft.com/office/powerpoint/2010/main" val="16697587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رابطه غیرقابل پیشبینی+درآمد کمتر+مزایای شغلی و حمایت کمتر</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25</a:t>
            </a:fld>
            <a:endParaRPr lang="en-US"/>
          </a:p>
        </p:txBody>
      </p:sp>
    </p:spTree>
    <p:extLst>
      <p:ext uri="{BB962C8B-B14F-4D97-AF65-F5344CB8AC3E}">
        <p14:creationId xmlns:p14="http://schemas.microsoft.com/office/powerpoint/2010/main" val="34572518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fa-IR" dirty="0"/>
              <a:t>کار کودکان+مثال ها+شرایط بد+نابود شدن آینده</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26</a:t>
            </a:fld>
            <a:endParaRPr lang="en-US"/>
          </a:p>
        </p:txBody>
      </p:sp>
    </p:spTree>
    <p:extLst>
      <p:ext uri="{BB962C8B-B14F-4D97-AF65-F5344CB8AC3E}">
        <p14:creationId xmlns:p14="http://schemas.microsoft.com/office/powerpoint/2010/main" val="3804628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a-IR" dirty="0"/>
              <a:t>آگورسیم: نوعی جنبش اجتماعی آزادی خواهانه ضد اقتصاد</a:t>
            </a:r>
            <a:r>
              <a:rPr lang="fa-IR" baseline="0" dirty="0"/>
              <a:t> بر مبنای فعالیت های داوطلبانه</a:t>
            </a:r>
          </a:p>
          <a:p>
            <a:r>
              <a:rPr lang="fa-IR" baseline="0" dirty="0"/>
              <a:t>ضد اقتصاد: تمام فعالیت های غیر تهاجمی ممنوع شده توسط حکومت ها</a:t>
            </a:r>
          </a:p>
          <a:p>
            <a:r>
              <a:rPr lang="fa-IR" baseline="0" dirty="0"/>
              <a:t>سیستم دی: تفکر و انجام سریع، بدون این که در نظر بگیره چیه</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3</a:t>
            </a:fld>
            <a:endParaRPr lang="en-US"/>
          </a:p>
        </p:txBody>
      </p:sp>
    </p:spTree>
    <p:extLst>
      <p:ext uri="{BB962C8B-B14F-4D97-AF65-F5344CB8AC3E}">
        <p14:creationId xmlns:p14="http://schemas.microsoft.com/office/powerpoint/2010/main" val="1026828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a-IR" dirty="0"/>
              <a:t>فرار مالیاتی</a:t>
            </a:r>
            <a:r>
              <a:rPr lang="fa-IR" baseline="0" dirty="0"/>
              <a:t> + دور زدن قوانین</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4</a:t>
            </a:fld>
            <a:endParaRPr lang="en-US"/>
          </a:p>
        </p:txBody>
      </p:sp>
    </p:spTree>
    <p:extLst>
      <p:ext uri="{BB962C8B-B14F-4D97-AF65-F5344CB8AC3E}">
        <p14:creationId xmlns:p14="http://schemas.microsoft.com/office/powerpoint/2010/main" val="1749719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a-IR" dirty="0"/>
              <a:t>انگیزه مالیات</a:t>
            </a:r>
            <a:r>
              <a:rPr lang="fa-IR" baseline="0" dirty="0"/>
              <a:t> ندادن و دور زدن قوانین</a:t>
            </a:r>
            <a:endParaRPr lang="en-US" baseline="0" dirty="0"/>
          </a:p>
          <a:p>
            <a:r>
              <a:rPr lang="fa-IR" baseline="0" dirty="0"/>
              <a:t>استخدام گزارش نشده: کار های زیر میزی، رو کتابی :: پنهان از نظر قوانین کار و امنیت شغلی و مالیات ولی قانونی از جنبه های دیگر</a:t>
            </a:r>
            <a:endParaRPr lang="en-US" baseline="0" dirty="0"/>
          </a:p>
          <a:p>
            <a:r>
              <a:rPr lang="fa-IR" baseline="0" dirty="0"/>
              <a:t>فایگه : پروفسور اقتصاد در آمریکا :   موارد بالا باعث میشه کارگران به حقوقشون نرسن و بقیه ازش نفع ببرن</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5</a:t>
            </a:fld>
            <a:endParaRPr lang="en-US"/>
          </a:p>
        </p:txBody>
      </p:sp>
    </p:spTree>
    <p:extLst>
      <p:ext uri="{BB962C8B-B14F-4D97-AF65-F5344CB8AC3E}">
        <p14:creationId xmlns:p14="http://schemas.microsoft.com/office/powerpoint/2010/main" val="3037640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1"/>
            <a:r>
              <a:rPr lang="fa-IR" dirty="0"/>
              <a:t>خرده فروش بازار سیاه در نقاشی های دیواری، خارکیو</a:t>
            </a:r>
          </a:p>
          <a:p>
            <a:pPr rtl="1"/>
            <a:r>
              <a:rPr lang="fa-IR" dirty="0"/>
              <a:t>دومین</a:t>
            </a:r>
            <a:r>
              <a:rPr lang="fa-IR" baseline="0" dirty="0"/>
              <a:t> شهر بزرگ اکراین</a:t>
            </a:r>
            <a:endParaRPr lang="fa-IR" dirty="0"/>
          </a:p>
        </p:txBody>
      </p:sp>
      <p:sp>
        <p:nvSpPr>
          <p:cNvPr id="4" name="Slide Number Placeholder 3"/>
          <p:cNvSpPr>
            <a:spLocks noGrp="1"/>
          </p:cNvSpPr>
          <p:nvPr>
            <p:ph type="sldNum" sz="quarter" idx="10"/>
          </p:nvPr>
        </p:nvSpPr>
        <p:spPr/>
        <p:txBody>
          <a:bodyPr/>
          <a:lstStyle/>
          <a:p>
            <a:fld id="{F93199CD-3E1B-4AE6-990F-76F925F5EA9F}" type="slidenum">
              <a:rPr lang="en-US" smtClean="0"/>
              <a:t>6</a:t>
            </a:fld>
            <a:endParaRPr lang="en-US"/>
          </a:p>
        </p:txBody>
      </p:sp>
    </p:spTree>
    <p:extLst>
      <p:ext uri="{BB962C8B-B14F-4D97-AF65-F5344CB8AC3E}">
        <p14:creationId xmlns:p14="http://schemas.microsoft.com/office/powerpoint/2010/main" val="2516849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a-IR" dirty="0"/>
              <a:t>ورود آسان: هر کسی بخواد وارد بازار بشه</a:t>
            </a:r>
            <a:r>
              <a:rPr lang="fa-IR" baseline="0" dirty="0"/>
              <a:t> یه کاری هست که بتونه انجام بده که درآمد زایی کنه</a:t>
            </a:r>
          </a:p>
          <a:p>
            <a:r>
              <a:rPr lang="fa-IR" baseline="0" dirty="0"/>
              <a:t>نوع کار بسته به: سرمایه گذاری انجام شده، تکنولوژی استفاده شده، درآمد تولید شده</a:t>
            </a:r>
            <a:endParaRPr lang="en-US" baseline="0" dirty="0"/>
          </a:p>
          <a:p>
            <a:r>
              <a:rPr lang="en-US" baseline="0" dirty="0"/>
              <a:t>Unpaid work </a:t>
            </a:r>
            <a:endParaRPr lang="fa-IR" baseline="0" dirty="0"/>
          </a:p>
        </p:txBody>
      </p:sp>
      <p:sp>
        <p:nvSpPr>
          <p:cNvPr id="4" name="Slide Number Placeholder 3"/>
          <p:cNvSpPr>
            <a:spLocks noGrp="1"/>
          </p:cNvSpPr>
          <p:nvPr>
            <p:ph type="sldNum" sz="quarter" idx="10"/>
          </p:nvPr>
        </p:nvSpPr>
        <p:spPr/>
        <p:txBody>
          <a:bodyPr/>
          <a:lstStyle/>
          <a:p>
            <a:fld id="{F93199CD-3E1B-4AE6-990F-76F925F5EA9F}" type="slidenum">
              <a:rPr lang="en-US" smtClean="0"/>
              <a:t>7</a:t>
            </a:fld>
            <a:endParaRPr lang="en-US"/>
          </a:p>
        </p:txBody>
      </p:sp>
    </p:spTree>
    <p:extLst>
      <p:ext uri="{BB962C8B-B14F-4D97-AF65-F5344CB8AC3E}">
        <p14:creationId xmlns:p14="http://schemas.microsoft.com/office/powerpoint/2010/main" val="10067171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3199CD-3E1B-4AE6-990F-76F925F5EA9F}" type="slidenum">
              <a:rPr lang="en-US" smtClean="0"/>
              <a:t>8</a:t>
            </a:fld>
            <a:endParaRPr lang="en-US"/>
          </a:p>
        </p:txBody>
      </p:sp>
    </p:spTree>
    <p:extLst>
      <p:ext uri="{BB962C8B-B14F-4D97-AF65-F5344CB8AC3E}">
        <p14:creationId xmlns:p14="http://schemas.microsoft.com/office/powerpoint/2010/main" val="3438227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41489032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3213" y="0"/>
            <a:ext cx="4265612"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Footer Placeholder 7"/>
          <p:cNvSpPr>
            <a:spLocks noGrp="1"/>
          </p:cNvSpPr>
          <p:nvPr>
            <p:ph type="ftr" sz="quarter" idx="11"/>
          </p:nvPr>
        </p:nvSpPr>
        <p:spPr/>
        <p:txBody>
          <a:bodyPr/>
          <a:lstStyle/>
          <a:p>
            <a:endParaRPr lang="en-US" dirty="0"/>
          </a:p>
        </p:txBody>
      </p:sp>
      <p:sp>
        <p:nvSpPr>
          <p:cNvPr id="7" name="Date Placeholder 6"/>
          <p:cNvSpPr>
            <a:spLocks noGrp="1"/>
          </p:cNvSpPr>
          <p:nvPr>
            <p:ph type="dt" sz="half" idx="10"/>
          </p:nvPr>
        </p:nvSpPr>
        <p:spPr/>
        <p:txBody>
          <a:bodyPr/>
          <a:lstStyle/>
          <a:p>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endParaRPr lang="en-US" dirty="0"/>
          </a:p>
        </p:txBody>
      </p:sp>
      <p:sp>
        <p:nvSpPr>
          <p:cNvPr id="3" name="Date Placeholder 2"/>
          <p:cNvSpPr>
            <a:spLocks noGrp="1"/>
          </p:cNvSpPr>
          <p:nvPr>
            <p:ph type="dt" sz="half" idx="10"/>
          </p:nvPr>
        </p:nvSpPr>
        <p:spPr/>
        <p:txBody>
          <a:bodyPr/>
          <a:lstStyle/>
          <a:p>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dirty="0"/>
          </a:p>
        </p:txBody>
      </p:sp>
      <p:sp>
        <p:nvSpPr>
          <p:cNvPr id="2" name="Date Placeholder 1"/>
          <p:cNvSpPr>
            <a:spLocks noGrp="1"/>
          </p:cNvSpPr>
          <p:nvPr>
            <p:ph type="dt" sz="half" idx="10"/>
          </p:nvPr>
        </p:nvSpPr>
        <p:spPr/>
        <p:txBody>
          <a:bodyPr/>
          <a:lstStyle/>
          <a:p>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dirty="0"/>
              <a:t>E</a:t>
            </a:r>
            <a:r>
              <a:rPr dirty="0"/>
              <a:t>dit Master text styles</a:t>
            </a:r>
          </a:p>
          <a:p>
            <a:pPr lvl="1"/>
            <a:r>
              <a:rPr dirty="0"/>
              <a:t>Second level</a:t>
            </a:r>
          </a:p>
          <a:p>
            <a:pPr lvl="2"/>
            <a:r>
              <a:rPr dirty="0"/>
              <a:t>Third level</a:t>
            </a:r>
          </a:p>
          <a:p>
            <a:pPr lvl="3"/>
            <a:r>
              <a:rPr dirty="0"/>
              <a:t>Fourth level</a:t>
            </a:r>
          </a:p>
          <a:p>
            <a:pPr lvl="4"/>
            <a:r>
              <a:rPr dirty="0"/>
              <a:t>Fifth level</a:t>
            </a:r>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r" rtl="1"/>
            <a:r>
              <a:rPr lang="fa-IR" sz="5400" dirty="0">
                <a:latin typeface="IRANSans" panose="02040503050201020203" pitchFamily="18" charset="-78"/>
                <a:cs typeface="IRANSans" panose="02040503050201020203" pitchFamily="18" charset="-78"/>
              </a:rPr>
              <a:t>بازار های  غیر رسمی</a:t>
            </a:r>
            <a:endParaRPr lang="en-US" sz="5400" dirty="0">
              <a:latin typeface="IRANSans" panose="02040503050201020203" pitchFamily="18" charset="-78"/>
              <a:cs typeface="IRANSans" panose="02040503050201020203" pitchFamily="18" charset="-78"/>
            </a:endParaRPr>
          </a:p>
        </p:txBody>
      </p:sp>
      <p:sp>
        <p:nvSpPr>
          <p:cNvPr id="3" name="Subtitle 2"/>
          <p:cNvSpPr>
            <a:spLocks noGrp="1"/>
          </p:cNvSpPr>
          <p:nvPr>
            <p:ph type="subTitle" idx="1"/>
          </p:nvPr>
        </p:nvSpPr>
        <p:spPr>
          <a:xfrm>
            <a:off x="1520825" y="4898572"/>
            <a:ext cx="5945187" cy="1554764"/>
          </a:xfrm>
        </p:spPr>
        <p:txBody>
          <a:bodyPr/>
          <a:lstStyle/>
          <a:p>
            <a:pPr algn="r" rtl="1">
              <a:lnSpc>
                <a:spcPct val="150000"/>
              </a:lnSpc>
            </a:pPr>
            <a:r>
              <a:rPr lang="fa-IR" sz="2000" dirty="0">
                <a:latin typeface="IRANSans" panose="02040503050201020203" pitchFamily="18" charset="-78"/>
                <a:cs typeface="IRANSans" panose="02040503050201020203" pitchFamily="18" charset="-78"/>
              </a:rPr>
              <a:t>درس اقتصاد مهندسی</a:t>
            </a:r>
          </a:p>
          <a:p>
            <a:pPr algn="r" rtl="1">
              <a:lnSpc>
                <a:spcPct val="150000"/>
              </a:lnSpc>
            </a:pPr>
            <a:r>
              <a:rPr lang="fa-IR" sz="2000" dirty="0">
                <a:latin typeface="IRANSans" panose="02040503050201020203" pitchFamily="18" charset="-78"/>
                <a:cs typeface="IRANSans" panose="02040503050201020203" pitchFamily="18" charset="-78"/>
              </a:rPr>
              <a:t>استاد مربوطه: دکتر محمد رضا یمقانی</a:t>
            </a:r>
          </a:p>
          <a:p>
            <a:pPr algn="r" rtl="1">
              <a:lnSpc>
                <a:spcPct val="150000"/>
              </a:lnSpc>
            </a:pPr>
            <a:r>
              <a:rPr lang="fa-IR" sz="2000" dirty="0">
                <a:latin typeface="IRANSans" panose="02040503050201020203" pitchFamily="18" charset="-78"/>
                <a:cs typeface="IRANSans" panose="02040503050201020203" pitchFamily="18" charset="-78"/>
              </a:rPr>
              <a:t>ارائه دهندگان: بردباری فر، ابراهیم پور</a:t>
            </a:r>
            <a:endParaRPr lang="en-US" sz="2000" dirty="0">
              <a:latin typeface="IRANSans" panose="02040503050201020203" pitchFamily="18" charset="-78"/>
              <a:cs typeface="IRANSans" panose="02040503050201020203" pitchFamily="18" charset="-78"/>
            </a:endParaRPr>
          </a:p>
        </p:txBody>
      </p:sp>
    </p:spTree>
    <p:extLst>
      <p:ext uri="{BB962C8B-B14F-4D97-AF65-F5344CB8AC3E}">
        <p14:creationId xmlns:p14="http://schemas.microsoft.com/office/powerpoint/2010/main" val="2320115561"/>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2124" y="764704"/>
            <a:ext cx="5376597" cy="4032448"/>
          </a:xfrm>
          <a:prstGeom prst="rect">
            <a:avLst/>
          </a:prstGeom>
        </p:spPr>
      </p:pic>
      <p:sp>
        <p:nvSpPr>
          <p:cNvPr id="3" name="Rectangle 2"/>
          <p:cNvSpPr/>
          <p:nvPr/>
        </p:nvSpPr>
        <p:spPr>
          <a:xfrm>
            <a:off x="4870276" y="5013176"/>
            <a:ext cx="3256159" cy="646331"/>
          </a:xfrm>
          <a:prstGeom prst="rect">
            <a:avLst/>
          </a:prstGeom>
        </p:spPr>
        <p:txBody>
          <a:bodyPr wrap="square">
            <a:spAutoFit/>
          </a:bodyPr>
          <a:lstStyle/>
          <a:p>
            <a:endParaRPr lang="en-US" dirty="0"/>
          </a:p>
          <a:p>
            <a:r>
              <a:rPr lang="en-US" dirty="0"/>
              <a:t>Waste picker in Indonesia</a:t>
            </a:r>
          </a:p>
        </p:txBody>
      </p:sp>
      <p:sp>
        <p:nvSpPr>
          <p:cNvPr id="4" name="Slide Number Placeholder 3">
            <a:extLst>
              <a:ext uri="{FF2B5EF4-FFF2-40B4-BE49-F238E27FC236}">
                <a16:creationId xmlns:a16="http://schemas.microsoft.com/office/drawing/2014/main" id="{75E169FC-C97E-4F21-B0C7-5BF2940AB78F}"/>
              </a:ext>
            </a:extLst>
          </p:cNvPr>
          <p:cNvSpPr>
            <a:spLocks noGrp="1"/>
          </p:cNvSpPr>
          <p:nvPr>
            <p:ph type="sldNum" sz="quarter" idx="12"/>
          </p:nvPr>
        </p:nvSpPr>
        <p:spPr/>
        <p:txBody>
          <a:bodyPr/>
          <a:lstStyle/>
          <a:p>
            <a:fld id="{2A013F82-EE5E-44EE-A61D-E31C6657F26F}" type="slidenum">
              <a:rPr lang="en-US" smtClean="0"/>
              <a:t>10</a:t>
            </a:fld>
            <a:endParaRPr lang="en-US"/>
          </a:p>
        </p:txBody>
      </p:sp>
    </p:spTree>
    <p:extLst>
      <p:ext uri="{BB962C8B-B14F-4D97-AF65-F5344CB8AC3E}">
        <p14:creationId xmlns:p14="http://schemas.microsoft.com/office/powerpoint/2010/main" val="3566159160"/>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مشخصات</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a:xfrm>
            <a:off x="1522413" y="1981200"/>
            <a:ext cx="9829799" cy="4472136"/>
          </a:xfrm>
        </p:spPr>
        <p:txBody>
          <a:bodyPr>
            <a:normAutofit/>
          </a:bodyPr>
          <a:lstStyle/>
          <a:p>
            <a:pPr algn="just" rtl="1">
              <a:lnSpc>
                <a:spcPct val="150000"/>
              </a:lnSpc>
            </a:pPr>
            <a:r>
              <a:rPr lang="fa-IR" sz="2000" dirty="0">
                <a:latin typeface="IRANSans" panose="02040503050201020203" pitchFamily="18" charset="-78"/>
                <a:cs typeface="IRANSans" panose="02040503050201020203" pitchFamily="18" charset="-78"/>
              </a:rPr>
              <a:t>ترکیب این دو نوع کار در میان کار های غیر کشاورزی در کشور های در حال توسعه 15 درصد، و در کشور های توسعه یافته 5 درصد نیروی کار را تشکیل میدهند.</a:t>
            </a:r>
          </a:p>
          <a:p>
            <a:pPr algn="just" rtl="1">
              <a:lnSpc>
                <a:spcPct val="150000"/>
              </a:lnSpc>
            </a:pP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308122A7-6E80-4DD7-837A-2DDC2EF2B734}"/>
              </a:ext>
            </a:extLst>
          </p:cNvPr>
          <p:cNvSpPr>
            <a:spLocks noGrp="1"/>
          </p:cNvSpPr>
          <p:nvPr>
            <p:ph type="sldNum" sz="quarter" idx="12"/>
          </p:nvPr>
        </p:nvSpPr>
        <p:spPr/>
        <p:txBody>
          <a:bodyPr/>
          <a:lstStyle/>
          <a:p>
            <a:fld id="{2A013F82-EE5E-44EE-A61D-E31C6657F26F}" type="slidenum">
              <a:rPr lang="en-US" smtClean="0"/>
              <a:t>11</a:t>
            </a:fld>
            <a:endParaRPr lang="en-US"/>
          </a:p>
        </p:txBody>
      </p:sp>
    </p:spTree>
    <p:extLst>
      <p:ext uri="{BB962C8B-B14F-4D97-AF65-F5344CB8AC3E}">
        <p14:creationId xmlns:p14="http://schemas.microsoft.com/office/powerpoint/2010/main" val="9065042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مشخصات</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a:xfrm>
            <a:off x="1522413" y="1981200"/>
            <a:ext cx="9829799" cy="4472136"/>
          </a:xfrm>
        </p:spPr>
        <p:txBody>
          <a:bodyPr>
            <a:normAutofit/>
          </a:bodyPr>
          <a:lstStyle/>
          <a:p>
            <a:pPr algn="just" rtl="1">
              <a:lnSpc>
                <a:spcPct val="150000"/>
              </a:lnSpc>
            </a:pPr>
            <a:r>
              <a:rPr lang="fa-IR" sz="2000" dirty="0">
                <a:latin typeface="IRANSans" panose="02040503050201020203" pitchFamily="18" charset="-78"/>
                <a:cs typeface="IRANSans" panose="02040503050201020203" pitchFamily="18" charset="-78"/>
              </a:rPr>
              <a:t>بسیاری از کارگران با انتخاب خود با بازار غیر رسمی، به دلایل اقتصادی و یا غیر اقتصادی در ارتباط هستند.</a:t>
            </a:r>
          </a:p>
          <a:p>
            <a:pPr algn="just" rtl="1">
              <a:lnSpc>
                <a:spcPct val="150000"/>
              </a:lnSpc>
            </a:pPr>
            <a:r>
              <a:rPr lang="fa-IR" sz="2000" dirty="0">
                <a:latin typeface="IRANSans" panose="02040503050201020203" pitchFamily="18" charset="-78"/>
                <a:cs typeface="IRANSans" panose="02040503050201020203" pitchFamily="18" charset="-78"/>
              </a:rPr>
              <a:t>دلایل اقتصادی:</a:t>
            </a:r>
          </a:p>
          <a:p>
            <a:pPr lvl="1" algn="just" rtl="1">
              <a:lnSpc>
                <a:spcPct val="150000"/>
              </a:lnSpc>
            </a:pPr>
            <a:r>
              <a:rPr lang="fa-IR" sz="1600" dirty="0">
                <a:latin typeface="IRANSans" panose="02040503050201020203" pitchFamily="18" charset="-78"/>
                <a:cs typeface="IRANSans" panose="02040503050201020203" pitchFamily="18" charset="-78"/>
              </a:rPr>
              <a:t>فرار از مالیات</a:t>
            </a:r>
          </a:p>
          <a:p>
            <a:pPr lvl="1" algn="just" rtl="1">
              <a:lnSpc>
                <a:spcPct val="150000"/>
              </a:lnSpc>
            </a:pPr>
            <a:r>
              <a:rPr lang="fa-IR" sz="1600" dirty="0">
                <a:latin typeface="IRANSans" panose="02040503050201020203" pitchFamily="18" charset="-78"/>
                <a:cs typeface="IRANSans" panose="02040503050201020203" pitchFamily="18" charset="-78"/>
              </a:rPr>
              <a:t>دور زدن قوانین و الزامات مجوز</a:t>
            </a:r>
          </a:p>
          <a:p>
            <a:pPr lvl="1" algn="just" rtl="1">
              <a:lnSpc>
                <a:spcPct val="150000"/>
              </a:lnSpc>
            </a:pPr>
            <a:r>
              <a:rPr lang="fa-IR" sz="1600" dirty="0">
                <a:latin typeface="IRANSans" panose="02040503050201020203" pitchFamily="18" charset="-78"/>
                <a:cs typeface="IRANSans" panose="02040503050201020203" pitchFamily="18" charset="-78"/>
              </a:rPr>
              <a:t>حفظ مزایای خاص دولت</a:t>
            </a:r>
          </a:p>
          <a:p>
            <a:pPr algn="just" rtl="1">
              <a:lnSpc>
                <a:spcPct val="150000"/>
              </a:lnSpc>
            </a:pP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62C5453F-26B6-4BA2-A969-9C0C32B954C5}"/>
              </a:ext>
            </a:extLst>
          </p:cNvPr>
          <p:cNvSpPr>
            <a:spLocks noGrp="1"/>
          </p:cNvSpPr>
          <p:nvPr>
            <p:ph type="sldNum" sz="quarter" idx="12"/>
          </p:nvPr>
        </p:nvSpPr>
        <p:spPr/>
        <p:txBody>
          <a:bodyPr/>
          <a:lstStyle/>
          <a:p>
            <a:fld id="{2A013F82-EE5E-44EE-A61D-E31C6657F26F}" type="slidenum">
              <a:rPr lang="en-US" smtClean="0"/>
              <a:t>12</a:t>
            </a:fld>
            <a:endParaRPr lang="en-US"/>
          </a:p>
        </p:txBody>
      </p:sp>
    </p:spTree>
    <p:extLst>
      <p:ext uri="{BB962C8B-B14F-4D97-AF65-F5344CB8AC3E}">
        <p14:creationId xmlns:p14="http://schemas.microsoft.com/office/powerpoint/2010/main" val="33097433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 calcmode="lin" valueType="num">
                                      <p:cBhvr>
                                        <p:cTn id="14" dur="500" fill="hold"/>
                                        <p:tgtEl>
                                          <p:spTgt spid="1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anim calcmode="lin" valueType="num">
                                      <p:cBhvr>
                                        <p:cTn id="21" dur="500" fill="hold"/>
                                        <p:tgtEl>
                                          <p:spTgt spid="14">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14">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1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xEl>
                                              <p:pRg st="3" end="3"/>
                                            </p:txEl>
                                          </p:spTgt>
                                        </p:tgtEl>
                                        <p:attrNameLst>
                                          <p:attrName>style.visibility</p:attrName>
                                        </p:attrNameLst>
                                      </p:cBhvr>
                                      <p:to>
                                        <p:strVal val="visible"/>
                                      </p:to>
                                    </p:set>
                                    <p:anim calcmode="lin" valueType="num">
                                      <p:cBhvr>
                                        <p:cTn id="28" dur="500" fill="hold"/>
                                        <p:tgtEl>
                                          <p:spTgt spid="14">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14">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4">
                                            <p:txEl>
                                              <p:pRg st="4" end="4"/>
                                            </p:txEl>
                                          </p:spTgt>
                                        </p:tgtEl>
                                        <p:attrNameLst>
                                          <p:attrName>style.visibility</p:attrName>
                                        </p:attrNameLst>
                                      </p:cBhvr>
                                      <p:to>
                                        <p:strVal val="visible"/>
                                      </p:to>
                                    </p:set>
                                    <p:anim calcmode="lin" valueType="num">
                                      <p:cBhvr>
                                        <p:cTn id="35" dur="500" fill="hold"/>
                                        <p:tgtEl>
                                          <p:spTgt spid="14">
                                            <p:txEl>
                                              <p:pRg st="4" end="4"/>
                                            </p:txEl>
                                          </p:spTgt>
                                        </p:tgtEl>
                                        <p:attrNameLst>
                                          <p:attrName>ppt_w</p:attrName>
                                        </p:attrNameLst>
                                      </p:cBhvr>
                                      <p:tavLst>
                                        <p:tav tm="0">
                                          <p:val>
                                            <p:fltVal val="0"/>
                                          </p:val>
                                        </p:tav>
                                        <p:tav tm="100000">
                                          <p:val>
                                            <p:strVal val="#ppt_w"/>
                                          </p:val>
                                        </p:tav>
                                      </p:tavLst>
                                    </p:anim>
                                    <p:anim calcmode="lin" valueType="num">
                                      <p:cBhvr>
                                        <p:cTn id="36" dur="500" fill="hold"/>
                                        <p:tgtEl>
                                          <p:spTgt spid="14">
                                            <p:txEl>
                                              <p:pRg st="4" end="4"/>
                                            </p:txEl>
                                          </p:spTgt>
                                        </p:tgtEl>
                                        <p:attrNameLst>
                                          <p:attrName>ppt_h</p:attrName>
                                        </p:attrNameLst>
                                      </p:cBhvr>
                                      <p:tavLst>
                                        <p:tav tm="0">
                                          <p:val>
                                            <p:fltVal val="0"/>
                                          </p:val>
                                        </p:tav>
                                        <p:tav tm="100000">
                                          <p:val>
                                            <p:strVal val="#ppt_h"/>
                                          </p:val>
                                        </p:tav>
                                      </p:tavLst>
                                    </p:anim>
                                    <p:animEffect transition="in" filter="fade">
                                      <p:cBhvr>
                                        <p:cTn id="37"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مشخصات</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a:xfrm>
            <a:off x="1522413" y="1981200"/>
            <a:ext cx="9829799" cy="4472136"/>
          </a:xfrm>
        </p:spPr>
        <p:txBody>
          <a:bodyPr>
            <a:normAutofit/>
          </a:bodyPr>
          <a:lstStyle/>
          <a:p>
            <a:pPr algn="just" rtl="1">
              <a:lnSpc>
                <a:spcPct val="150000"/>
              </a:lnSpc>
            </a:pPr>
            <a:r>
              <a:rPr lang="fa-IR" sz="2000" dirty="0">
                <a:latin typeface="IRANSans" panose="02040503050201020203" pitchFamily="18" charset="-78"/>
                <a:cs typeface="IRANSans" panose="02040503050201020203" pitchFamily="18" charset="-78"/>
              </a:rPr>
              <a:t>تحقیقات روی کارگران بازار غیر رسمی در کاستاریکا دلایل اقتصادی و غیر اقتصادی دیگری را نیز نمایان کرد:</a:t>
            </a:r>
          </a:p>
          <a:p>
            <a:pPr lvl="1" algn="just" rtl="1">
              <a:lnSpc>
                <a:spcPct val="150000"/>
              </a:lnSpc>
            </a:pPr>
            <a:r>
              <a:rPr lang="fa-IR" sz="1600" dirty="0">
                <a:latin typeface="IRANSans" panose="02040503050201020203" pitchFamily="18" charset="-78"/>
                <a:cs typeface="IRANSans" panose="02040503050201020203" pitchFamily="18" charset="-78"/>
              </a:rPr>
              <a:t>احساس درآمد بیشتر از فعالیت غیر رسمی نسبت به فعالیت رسمی</a:t>
            </a:r>
          </a:p>
          <a:p>
            <a:pPr lvl="1" algn="just" rtl="1">
              <a:lnSpc>
                <a:spcPct val="150000"/>
              </a:lnSpc>
            </a:pPr>
            <a:r>
              <a:rPr lang="fa-IR" sz="1600" dirty="0">
                <a:latin typeface="IRANSans" panose="02040503050201020203" pitchFamily="18" charset="-78"/>
                <a:cs typeface="IRANSans" panose="02040503050201020203" pitchFamily="18" charset="-78"/>
              </a:rPr>
              <a:t>حتی اگر درآمد کمتر بود آنها احساس عدم وابستگی بیشتری میکردند</a:t>
            </a:r>
          </a:p>
          <a:p>
            <a:pPr lvl="2" algn="just" rtl="1">
              <a:lnSpc>
                <a:spcPct val="150000"/>
              </a:lnSpc>
            </a:pPr>
            <a:r>
              <a:rPr lang="fa-IR" sz="1400" dirty="0">
                <a:latin typeface="IRANSans" panose="02040503050201020203" pitchFamily="18" charset="-78"/>
                <a:cs typeface="IRANSans" panose="02040503050201020203" pitchFamily="18" charset="-78"/>
              </a:rPr>
              <a:t>به عنوان مثال انتخاب ساعات کار</a:t>
            </a:r>
          </a:p>
          <a:p>
            <a:pPr lvl="2" algn="just" rtl="1">
              <a:lnSpc>
                <a:spcPct val="150000"/>
              </a:lnSpc>
            </a:pPr>
            <a:r>
              <a:rPr lang="fa-IR" sz="1400" dirty="0">
                <a:latin typeface="IRANSans" panose="02040503050201020203" pitchFamily="18" charset="-78"/>
                <a:cs typeface="IRANSans" panose="02040503050201020203" pitchFamily="18" charset="-78"/>
              </a:rPr>
              <a:t>کار در بیرون نزدیک دوستان</a:t>
            </a:r>
            <a:endParaRPr lang="en-US" sz="14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EC20C128-5299-4E31-AD0C-9ACE033E4EF0}"/>
              </a:ext>
            </a:extLst>
          </p:cNvPr>
          <p:cNvSpPr>
            <a:spLocks noGrp="1"/>
          </p:cNvSpPr>
          <p:nvPr>
            <p:ph type="sldNum" sz="quarter" idx="12"/>
          </p:nvPr>
        </p:nvSpPr>
        <p:spPr/>
        <p:txBody>
          <a:bodyPr/>
          <a:lstStyle/>
          <a:p>
            <a:fld id="{2A013F82-EE5E-44EE-A61D-E31C6657F26F}" type="slidenum">
              <a:rPr lang="en-US" smtClean="0"/>
              <a:t>13</a:t>
            </a:fld>
            <a:endParaRPr lang="en-US"/>
          </a:p>
        </p:txBody>
      </p:sp>
    </p:spTree>
    <p:extLst>
      <p:ext uri="{BB962C8B-B14F-4D97-AF65-F5344CB8AC3E}">
        <p14:creationId xmlns:p14="http://schemas.microsoft.com/office/powerpoint/2010/main" val="27790273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 calcmode="lin" valueType="num">
                                      <p:cBhvr>
                                        <p:cTn id="14" dur="500" fill="hold"/>
                                        <p:tgtEl>
                                          <p:spTgt spid="1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anim calcmode="lin" valueType="num">
                                      <p:cBhvr>
                                        <p:cTn id="21" dur="500" fill="hold"/>
                                        <p:tgtEl>
                                          <p:spTgt spid="14">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14">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1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xEl>
                                              <p:pRg st="3" end="3"/>
                                            </p:txEl>
                                          </p:spTgt>
                                        </p:tgtEl>
                                        <p:attrNameLst>
                                          <p:attrName>style.visibility</p:attrName>
                                        </p:attrNameLst>
                                      </p:cBhvr>
                                      <p:to>
                                        <p:strVal val="visible"/>
                                      </p:to>
                                    </p:set>
                                    <p:anim calcmode="lin" valueType="num">
                                      <p:cBhvr>
                                        <p:cTn id="28" dur="500" fill="hold"/>
                                        <p:tgtEl>
                                          <p:spTgt spid="14">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14">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4">
                                            <p:txEl>
                                              <p:pRg st="4" end="4"/>
                                            </p:txEl>
                                          </p:spTgt>
                                        </p:tgtEl>
                                        <p:attrNameLst>
                                          <p:attrName>style.visibility</p:attrName>
                                        </p:attrNameLst>
                                      </p:cBhvr>
                                      <p:to>
                                        <p:strVal val="visible"/>
                                      </p:to>
                                    </p:set>
                                    <p:anim calcmode="lin" valueType="num">
                                      <p:cBhvr>
                                        <p:cTn id="35" dur="500" fill="hold"/>
                                        <p:tgtEl>
                                          <p:spTgt spid="14">
                                            <p:txEl>
                                              <p:pRg st="4" end="4"/>
                                            </p:txEl>
                                          </p:spTgt>
                                        </p:tgtEl>
                                        <p:attrNameLst>
                                          <p:attrName>ppt_w</p:attrName>
                                        </p:attrNameLst>
                                      </p:cBhvr>
                                      <p:tavLst>
                                        <p:tav tm="0">
                                          <p:val>
                                            <p:fltVal val="0"/>
                                          </p:val>
                                        </p:tav>
                                        <p:tav tm="100000">
                                          <p:val>
                                            <p:strVal val="#ppt_w"/>
                                          </p:val>
                                        </p:tav>
                                      </p:tavLst>
                                    </p:anim>
                                    <p:anim calcmode="lin" valueType="num">
                                      <p:cBhvr>
                                        <p:cTn id="36" dur="500" fill="hold"/>
                                        <p:tgtEl>
                                          <p:spTgt spid="14">
                                            <p:txEl>
                                              <p:pRg st="4" end="4"/>
                                            </p:txEl>
                                          </p:spTgt>
                                        </p:tgtEl>
                                        <p:attrNameLst>
                                          <p:attrName>ppt_h</p:attrName>
                                        </p:attrNameLst>
                                      </p:cBhvr>
                                      <p:tavLst>
                                        <p:tav tm="0">
                                          <p:val>
                                            <p:fltVal val="0"/>
                                          </p:val>
                                        </p:tav>
                                        <p:tav tm="100000">
                                          <p:val>
                                            <p:strVal val="#ppt_h"/>
                                          </p:val>
                                        </p:tav>
                                      </p:tavLst>
                                    </p:anim>
                                    <p:animEffect transition="in" filter="fade">
                                      <p:cBhvr>
                                        <p:cTn id="37"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آمار های اقتصادی بازار غیررسمی</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p:txBody>
          <a:bodyPr>
            <a:normAutofit/>
          </a:bodyPr>
          <a:lstStyle/>
          <a:p>
            <a:pPr algn="just" rtl="1">
              <a:lnSpc>
                <a:spcPct val="150000"/>
              </a:lnSpc>
            </a:pPr>
            <a:r>
              <a:rPr lang="fa-IR" sz="2000" dirty="0">
                <a:latin typeface="IRANSans" panose="02040503050201020203" pitchFamily="18" charset="-78"/>
                <a:cs typeface="IRANSans" panose="02040503050201020203" pitchFamily="18" charset="-78"/>
              </a:rPr>
              <a:t>اقتصاد غیر رسمی تحت هر سیستم حکومتی متنوع است و شامل اعضای کوچک و طبقه بندی شده بوده و همچنین شامل شرکت های بزرگتر مانند سیستم های حمل و نقل است. کارکنان اقتصادهای غیر رسمی شامل کارگران کارخانه پوشاک و همچنین کارکنان غیر رسمی شرکت های رسمی می شوند. کارکنان شاغل در بخش غیررسمی می توانند به عنوان کارگران قراردادی، کارگران استخدامی یا ترکیبی از هر دو طبقه بندی شوند. </a:t>
            </a: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A584D828-38BB-4303-8AB2-7A75380D5265}"/>
              </a:ext>
            </a:extLst>
          </p:cNvPr>
          <p:cNvSpPr>
            <a:spLocks noGrp="1"/>
          </p:cNvSpPr>
          <p:nvPr>
            <p:ph type="sldNum" sz="quarter" idx="12"/>
          </p:nvPr>
        </p:nvSpPr>
        <p:spPr/>
        <p:txBody>
          <a:bodyPr/>
          <a:lstStyle/>
          <a:p>
            <a:fld id="{2A013F82-EE5E-44EE-A61D-E31C6657F26F}" type="slidenum">
              <a:rPr lang="en-US" smtClean="0"/>
              <a:t>14</a:t>
            </a:fld>
            <a:endParaRPr lang="en-US"/>
          </a:p>
        </p:txBody>
      </p:sp>
    </p:spTree>
    <p:extLst>
      <p:ext uri="{BB962C8B-B14F-4D97-AF65-F5344CB8AC3E}">
        <p14:creationId xmlns:p14="http://schemas.microsoft.com/office/powerpoint/2010/main" val="423683182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آمار های اقتصادی بازار غیررسمی</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p:txBody>
          <a:bodyPr>
            <a:normAutofit fontScale="92500" lnSpcReduction="10000"/>
          </a:bodyPr>
          <a:lstStyle/>
          <a:p>
            <a:pPr algn="just" rtl="1">
              <a:lnSpc>
                <a:spcPct val="150000"/>
              </a:lnSpc>
            </a:pPr>
            <a:r>
              <a:rPr lang="fa-IR" sz="2000" dirty="0">
                <a:latin typeface="IRANSans" panose="02040503050201020203" pitchFamily="18" charset="-78"/>
                <a:cs typeface="IRANSans" panose="02040503050201020203" pitchFamily="18" charset="-78"/>
              </a:rPr>
              <a:t>آمار مربوط به اقتصاد غیر رسمی براساس موضوع کلی قابل اعتماد نیست، اما آنها می توانند تصویر واقعی از ارتباط آن را ارائه دهند: برای مثال، اشتغال غیر رسمی 48 درصد از اشتغال غیر کشاورزی در شمال آفریقا، 51 درصد در آمریکای لاتین، 65 درصد در آسیا و 72 درصد در کشورهای جنوب</a:t>
            </a:r>
            <a:r>
              <a:rPr lang="en-US" sz="2000" dirty="0">
                <a:latin typeface="IRANSans" panose="02040503050201020203" pitchFamily="18" charset="-78"/>
                <a:cs typeface="IRANSans" panose="02040503050201020203" pitchFamily="18" charset="-78"/>
              </a:rPr>
              <a:t> </a:t>
            </a:r>
            <a:r>
              <a:rPr lang="fa-IR" sz="2000" dirty="0">
                <a:latin typeface="IRANSans" panose="02040503050201020203" pitchFamily="18" charset="-78"/>
                <a:cs typeface="IRANSans" panose="02040503050201020203" pitchFamily="18" charset="-78"/>
              </a:rPr>
              <a:t>صحرای آفریقا را شامل می شود.</a:t>
            </a:r>
            <a:endParaRPr lang="en-US" sz="2000" dirty="0">
              <a:latin typeface="IRANSans" panose="02040503050201020203" pitchFamily="18" charset="-78"/>
              <a:cs typeface="IRANSans" panose="02040503050201020203" pitchFamily="18" charset="-78"/>
            </a:endParaRPr>
          </a:p>
          <a:p>
            <a:pPr algn="just" rtl="1">
              <a:lnSpc>
                <a:spcPct val="150000"/>
              </a:lnSpc>
            </a:pPr>
            <a:r>
              <a:rPr lang="fa-IR" sz="2000" dirty="0">
                <a:latin typeface="IRANSans" panose="02040503050201020203" pitchFamily="18" charset="-78"/>
                <a:cs typeface="IRANSans" panose="02040503050201020203" pitchFamily="18" charset="-78"/>
              </a:rPr>
              <a:t>اگر مشاغل کشاورزی را در نظر بگیریم، این درصد در برخی کشورها مانند هند و بسیاری از کشورهای جنوب صحرای آفریقا بیشتر از 90 درصد افزایش می یابد. برآوردهای کشورهای توسعه یافته حدود 15 درصد است. در نظرسنجی های اخیر اقتصاددانان، بازار غیر رسمی در بسیاری از مناطق طی 20 سال گذشته تا سال 2014 کاهش یافته است. در آفریقا، سهم بازار غیر رسمی به حدود 40 درصد از اقتصاد آن کشور ها کاهش یافته است.</a:t>
            </a: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05FA296F-F2F3-4042-A977-273EEB65CB0B}"/>
              </a:ext>
            </a:extLst>
          </p:cNvPr>
          <p:cNvSpPr>
            <a:spLocks noGrp="1"/>
          </p:cNvSpPr>
          <p:nvPr>
            <p:ph type="sldNum" sz="quarter" idx="12"/>
          </p:nvPr>
        </p:nvSpPr>
        <p:spPr/>
        <p:txBody>
          <a:bodyPr/>
          <a:lstStyle/>
          <a:p>
            <a:fld id="{2A013F82-EE5E-44EE-A61D-E31C6657F26F}" type="slidenum">
              <a:rPr lang="en-US" smtClean="0"/>
              <a:t>15</a:t>
            </a:fld>
            <a:endParaRPr lang="en-US"/>
          </a:p>
        </p:txBody>
      </p:sp>
    </p:spTree>
    <p:extLst>
      <p:ext uri="{BB962C8B-B14F-4D97-AF65-F5344CB8AC3E}">
        <p14:creationId xmlns:p14="http://schemas.microsoft.com/office/powerpoint/2010/main" val="219330076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 calcmode="lin" valueType="num">
                                      <p:cBhvr>
                                        <p:cTn id="14" dur="500" fill="hold"/>
                                        <p:tgtEl>
                                          <p:spTgt spid="1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آمار های اقتصادی بازار غیررسمی</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p:txBody>
          <a:bodyPr>
            <a:normAutofit/>
          </a:bodyPr>
          <a:lstStyle/>
          <a:p>
            <a:pPr algn="just" rtl="1">
              <a:lnSpc>
                <a:spcPct val="150000"/>
              </a:lnSpc>
            </a:pPr>
            <a:r>
              <a:rPr lang="fa-IR" sz="2000" dirty="0">
                <a:latin typeface="IRANSans" panose="02040503050201020203" pitchFamily="18" charset="-78"/>
                <a:cs typeface="IRANSans" panose="02040503050201020203" pitchFamily="18" charset="-78"/>
              </a:rPr>
              <a:t>در کشورهای در حال توسعه، بخش عمده ای از بازار غیررسمی، حدود 70 درصد، شغل آزاد است. همچنین حق العمل بودن مشاغل، غالب است. اکثر کارگران اقتصاد غیر رسمی، زنان هستند. بنابراین سیاست و تحولات مؤثر بر اقتصاد غیر رسمی، یک اثر متمایز جنسیتی دارند.</a:t>
            </a: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42616217-BF7B-41A3-A1C3-4EB0E8236C73}"/>
              </a:ext>
            </a:extLst>
          </p:cNvPr>
          <p:cNvSpPr>
            <a:spLocks noGrp="1"/>
          </p:cNvSpPr>
          <p:nvPr>
            <p:ph type="sldNum" sz="quarter" idx="12"/>
          </p:nvPr>
        </p:nvSpPr>
        <p:spPr/>
        <p:txBody>
          <a:bodyPr/>
          <a:lstStyle/>
          <a:p>
            <a:fld id="{2A013F82-EE5E-44EE-A61D-E31C6657F26F}" type="slidenum">
              <a:rPr lang="en-US" smtClean="0"/>
              <a:t>16</a:t>
            </a:fld>
            <a:endParaRPr lang="en-US"/>
          </a:p>
        </p:txBody>
      </p:sp>
    </p:spTree>
    <p:extLst>
      <p:ext uri="{BB962C8B-B14F-4D97-AF65-F5344CB8AC3E}">
        <p14:creationId xmlns:p14="http://schemas.microsoft.com/office/powerpoint/2010/main" val="30471837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اقتصاد سایه ای</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p:txBody>
          <a:bodyPr>
            <a:normAutofit fontScale="92500"/>
          </a:bodyPr>
          <a:lstStyle/>
          <a:p>
            <a:pPr algn="just" rtl="1">
              <a:lnSpc>
                <a:spcPct val="150000"/>
              </a:lnSpc>
            </a:pPr>
            <a:r>
              <a:rPr lang="fa-IR" sz="2000" dirty="0">
                <a:latin typeface="IRANSans" panose="02040503050201020203" pitchFamily="18" charset="-78"/>
                <a:cs typeface="IRANSans" panose="02040503050201020203" pitchFamily="18" charset="-78"/>
              </a:rPr>
              <a:t>اقتصاد غیررسمی یك پدیده پیچیده، در حال رشد و جزء لاینفك زندگی اجتماعی، اقتصادی و سیاسی بسیاری از كشورهای در حال توسعه و از جمله ایران است. در حال حاضر دغدغه‌های زیادی در مورد پدیده اقتصاد سایه‌ای وجود داشته و دلایل مهمی وجود دارد كه چرا سیاستمداران دولت بایستی از افزایش و رشد اقتصاد سایه‌ای نگران باشند، زیرا در شرایطی كه سهم اقتصاد بخش غیررسمی در حال افزایش است، سیاست‌های دولت بر پایه شاخص‌های رسمی آمیخته به خطا یا نامشخص (مثل شاخص بیكاری، درآمد، مصرف و...) صورت گرفته و در چنین وضعیتی همراه شدن ماهیت سیال‌گونه فعالیت‌های بازار غیررسمی با كاستی‌های مطرح شده، درجه تاثیرگذاری سیاست‌ها را به شدت كاهش می‌دهد. البته كوشش‌ها در جهت تعیین حجم اقتصاد سایه‌ای با مشكل مواجه است چون این فعالیت‌ها به گونه‌ای شكل گرفته‌اند كه توسط منابع رسمی شناسایی نشوند.</a:t>
            </a: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DBBA9A5A-2ABE-4F62-9003-6A5FD935F32C}"/>
              </a:ext>
            </a:extLst>
          </p:cNvPr>
          <p:cNvSpPr>
            <a:spLocks noGrp="1"/>
          </p:cNvSpPr>
          <p:nvPr>
            <p:ph type="sldNum" sz="quarter" idx="12"/>
          </p:nvPr>
        </p:nvSpPr>
        <p:spPr/>
        <p:txBody>
          <a:bodyPr/>
          <a:lstStyle/>
          <a:p>
            <a:fld id="{2A013F82-EE5E-44EE-A61D-E31C6657F26F}" type="slidenum">
              <a:rPr lang="en-US" smtClean="0"/>
              <a:t>17</a:t>
            </a:fld>
            <a:endParaRPr lang="en-US"/>
          </a:p>
        </p:txBody>
      </p:sp>
    </p:spTree>
    <p:extLst>
      <p:ext uri="{BB962C8B-B14F-4D97-AF65-F5344CB8AC3E}">
        <p14:creationId xmlns:p14="http://schemas.microsoft.com/office/powerpoint/2010/main" val="260672006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اقتصاد سایه ای</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p:txBody>
          <a:bodyPr>
            <a:normAutofit fontScale="92500" lnSpcReduction="10000"/>
          </a:bodyPr>
          <a:lstStyle/>
          <a:p>
            <a:pPr algn="just" rtl="1">
              <a:lnSpc>
                <a:spcPct val="150000"/>
              </a:lnSpc>
            </a:pPr>
            <a:r>
              <a:rPr lang="fa-IR" sz="2000" dirty="0">
                <a:latin typeface="IRANSans" panose="02040503050201020203" pitchFamily="18" charset="-78"/>
                <a:cs typeface="IRANSans" panose="02040503050201020203" pitchFamily="18" charset="-78"/>
              </a:rPr>
              <a:t>مطالعاتی كه سعی در اندازه‌گیری حجم اقتصاد سایه‌ای دارند، ابتدا با مشكل تعریف آن مواجه هستند. یكی از تعاریف مشتركی كه مورد استفاده قرار می‌گیرد این است كه « اقتصاد سایه‌ای شامل همه فعالیت‌های اقتصادی رایج است كه در محاسبه تولید ناخالص ملی توسط منابع رسمی به حساب نیامده است ». اسمیت از آن به عنوان تولید كالاها و خدمات مورد مبادله در بازار با منشاء قانونی و غیرقانونی كه در تخمین‌های رسمی از</a:t>
            </a:r>
            <a:r>
              <a:rPr lang="en-US" sz="2000" dirty="0">
                <a:latin typeface="IRANSans" panose="02040503050201020203" pitchFamily="18" charset="-78"/>
                <a:cs typeface="IRANSans" panose="02040503050201020203" pitchFamily="18" charset="-78"/>
              </a:rPr>
              <a:t> GDP </a:t>
            </a:r>
            <a:r>
              <a:rPr lang="fa-IR" sz="2000" dirty="0">
                <a:latin typeface="IRANSans" panose="02040503050201020203" pitchFamily="18" charset="-78"/>
                <a:cs typeface="IRANSans" panose="02040503050201020203" pitchFamily="18" charset="-78"/>
              </a:rPr>
              <a:t>نیامده است، یاد می‌كند. اقتصاد سایه‌ای شامل درآمدهای گزارش‌نشده ناشی از تولید كالاها و خدمات قانونی هم به شكل مبادلات پولی و هم به صورت غیرنقدی بوده و تمامی فعالیت‌های اقتصادی كه در صورت اعلان به مراجع دولتی، پرداخت مالیات در مورد آن بایستی صورت می‌گرفت را شامل می‌شود. البته تعریف دقیق اقتصاد سایه‌ای را اگر نگوییم غیرممكن، ولی مشكل به نظر می‌رسد؛ زیرا اقتصاد سایه‌ای در طول زمان خود را با قوانین مالیاتی و قوانین اخلاقی جامعه تطبیق می‌دهد.</a:t>
            </a: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19AD5F64-24B8-437A-B8CC-0D02F8CF8B53}"/>
              </a:ext>
            </a:extLst>
          </p:cNvPr>
          <p:cNvSpPr>
            <a:spLocks noGrp="1"/>
          </p:cNvSpPr>
          <p:nvPr>
            <p:ph type="sldNum" sz="quarter" idx="12"/>
          </p:nvPr>
        </p:nvSpPr>
        <p:spPr/>
        <p:txBody>
          <a:bodyPr/>
          <a:lstStyle/>
          <a:p>
            <a:fld id="{2A013F82-EE5E-44EE-A61D-E31C6657F26F}" type="slidenum">
              <a:rPr lang="en-US" smtClean="0"/>
              <a:t>18</a:t>
            </a:fld>
            <a:endParaRPr lang="en-US"/>
          </a:p>
        </p:txBody>
      </p:sp>
    </p:spTree>
    <p:extLst>
      <p:ext uri="{BB962C8B-B14F-4D97-AF65-F5344CB8AC3E}">
        <p14:creationId xmlns:p14="http://schemas.microsoft.com/office/powerpoint/2010/main" val="136092176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اقتصاد سایه ای</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a:xfrm>
            <a:off x="4798268" y="1916832"/>
            <a:ext cx="6566955" cy="2520280"/>
          </a:xfrm>
        </p:spPr>
        <p:txBody>
          <a:bodyPr>
            <a:normAutofit fontScale="70000" lnSpcReduction="20000"/>
          </a:bodyPr>
          <a:lstStyle/>
          <a:p>
            <a:pPr algn="just" rtl="1">
              <a:lnSpc>
                <a:spcPct val="150000"/>
              </a:lnSpc>
            </a:pPr>
            <a:r>
              <a:rPr lang="fa-IR" sz="2000" dirty="0">
                <a:latin typeface="IRANSans" panose="02040503050201020203" pitchFamily="18" charset="-78"/>
                <a:cs typeface="IRANSans" panose="02040503050201020203" pitchFamily="18" charset="-78"/>
              </a:rPr>
              <a:t>از زمان تأسیس بازار واحد، کل اقتصاد سایه اتحادیه اروپا به طور سیستماتیک در حال افزایش است. 1.9 تریلیون یورو توسط موتور اقتصاد سایه ای اروپا، آلمان ساخته شده است. از آن زمان 350 میلیارد یورو در سال ، تقریبا توسط اقتصاد سایه ای تولید شده است. از این رو، اقتصاد مالی اتحادیه اروپا به طور موازی یک سیستم بانکی موقت مالیاتی برای حفاظت و مدیریت اقتصاد سایه ای در حال رشد خود ایجاد کرده است. همانطور که در فهرست شاخص حفظ اسرار مالی موجود است، در حال حاضر آلمان و برخی کشورهای همسایه، در میان کشورهای جهان داراری مالیات بالا هستند.</a:t>
            </a:r>
            <a:endParaRPr lang="en-US" sz="2000" dirty="0">
              <a:latin typeface="IRANSans" panose="02040503050201020203" pitchFamily="18" charset="-78"/>
              <a:cs typeface="IRANSans" panose="02040503050201020203" pitchFamily="18" charset="-78"/>
            </a:endParaRPr>
          </a:p>
        </p:txBody>
      </p:sp>
      <p:pic>
        <p:nvPicPr>
          <p:cNvPr id="4" name="Picture 3">
            <a:extLst>
              <a:ext uri="{FF2B5EF4-FFF2-40B4-BE49-F238E27FC236}">
                <a16:creationId xmlns:a16="http://schemas.microsoft.com/office/drawing/2014/main" id="{8B487CCD-75CA-47B4-9764-7192331B77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5859" y="3632038"/>
            <a:ext cx="5256585" cy="3102249"/>
          </a:xfrm>
          <a:prstGeom prst="rect">
            <a:avLst/>
          </a:prstGeom>
        </p:spPr>
      </p:pic>
      <p:sp>
        <p:nvSpPr>
          <p:cNvPr id="2" name="Slide Number Placeholder 1">
            <a:extLst>
              <a:ext uri="{FF2B5EF4-FFF2-40B4-BE49-F238E27FC236}">
                <a16:creationId xmlns:a16="http://schemas.microsoft.com/office/drawing/2014/main" id="{29C83713-F774-4C7D-B29C-206A101D24EC}"/>
              </a:ext>
            </a:extLst>
          </p:cNvPr>
          <p:cNvSpPr>
            <a:spLocks noGrp="1"/>
          </p:cNvSpPr>
          <p:nvPr>
            <p:ph type="sldNum" sz="quarter" idx="12"/>
          </p:nvPr>
        </p:nvSpPr>
        <p:spPr/>
        <p:txBody>
          <a:bodyPr/>
          <a:lstStyle/>
          <a:p>
            <a:fld id="{2A013F82-EE5E-44EE-A61D-E31C6657F26F}" type="slidenum">
              <a:rPr lang="en-US" smtClean="0"/>
              <a:t>19</a:t>
            </a:fld>
            <a:endParaRPr lang="en-US"/>
          </a:p>
        </p:txBody>
      </p:sp>
    </p:spTree>
    <p:extLst>
      <p:ext uri="{BB962C8B-B14F-4D97-AF65-F5344CB8AC3E}">
        <p14:creationId xmlns:p14="http://schemas.microsoft.com/office/powerpoint/2010/main" val="9431414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جدول محتوا</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p:txBody>
          <a:bodyPr>
            <a:normAutofit/>
          </a:bodyPr>
          <a:lstStyle/>
          <a:p>
            <a:pPr algn="r" rtl="1"/>
            <a:r>
              <a:rPr lang="fa-IR" sz="2000" dirty="0">
                <a:latin typeface="IRANSans" panose="02040503050201020203" pitchFamily="18" charset="-78"/>
                <a:cs typeface="IRANSans" panose="02040503050201020203" pitchFamily="18" charset="-78"/>
              </a:rPr>
              <a:t>بازار غیر رسمی</a:t>
            </a:r>
            <a:r>
              <a:rPr lang="en-US" sz="2000" dirty="0">
                <a:latin typeface="IRANSans" panose="02040503050201020203" pitchFamily="18" charset="-78"/>
                <a:cs typeface="IRANSans" panose="02040503050201020203" pitchFamily="18" charset="-78"/>
              </a:rPr>
              <a:t> </a:t>
            </a:r>
            <a:r>
              <a:rPr lang="fa-IR" sz="2000" dirty="0">
                <a:latin typeface="IRANSans" panose="02040503050201020203" pitchFamily="18" charset="-78"/>
                <a:cs typeface="IRANSans" panose="02040503050201020203" pitchFamily="18" charset="-78"/>
              </a:rPr>
              <a:t>(</a:t>
            </a:r>
            <a:r>
              <a:rPr lang="en-US" sz="2000" dirty="0">
                <a:latin typeface="IRANSans" panose="02040503050201020203" pitchFamily="18" charset="-78"/>
                <a:cs typeface="IRANSans" panose="02040503050201020203" pitchFamily="18" charset="-78"/>
              </a:rPr>
              <a:t>Informal Sector</a:t>
            </a:r>
            <a:r>
              <a:rPr lang="fa-IR" sz="2000" dirty="0">
                <a:latin typeface="IRANSans" panose="02040503050201020203" pitchFamily="18" charset="-78"/>
                <a:cs typeface="IRANSans" panose="02040503050201020203" pitchFamily="18" charset="-78"/>
              </a:rPr>
              <a:t>) چیست؟</a:t>
            </a:r>
            <a:endParaRPr lang="en-US" sz="2000" dirty="0">
              <a:latin typeface="IRANSans" panose="02040503050201020203" pitchFamily="18" charset="-78"/>
              <a:cs typeface="IRANSans" panose="02040503050201020203" pitchFamily="18" charset="-78"/>
            </a:endParaRPr>
          </a:p>
          <a:p>
            <a:pPr algn="r" rtl="1"/>
            <a:r>
              <a:rPr lang="fa-IR" sz="2000" dirty="0">
                <a:latin typeface="IRANSans" panose="02040503050201020203" pitchFamily="18" charset="-78"/>
                <a:cs typeface="IRANSans" panose="02040503050201020203" pitchFamily="18" charset="-78"/>
              </a:rPr>
              <a:t>مشخصات </a:t>
            </a:r>
            <a:r>
              <a:rPr lang="en-US" sz="2000" dirty="0">
                <a:latin typeface="IRANSans" panose="02040503050201020203" pitchFamily="18" charset="-78"/>
                <a:cs typeface="IRANSans" panose="02040503050201020203" pitchFamily="18" charset="-78"/>
              </a:rPr>
              <a:t>Informal Sector</a:t>
            </a:r>
          </a:p>
          <a:p>
            <a:pPr algn="r" rtl="1"/>
            <a:r>
              <a:rPr lang="fa-IR" sz="2000" dirty="0">
                <a:latin typeface="IRANSans" panose="02040503050201020203" pitchFamily="18" charset="-78"/>
                <a:cs typeface="IRANSans" panose="02040503050201020203" pitchFamily="18" charset="-78"/>
              </a:rPr>
              <a:t>آمار ها</a:t>
            </a:r>
            <a:endParaRPr lang="en-US" sz="2000" dirty="0">
              <a:latin typeface="IRANSans" panose="02040503050201020203" pitchFamily="18" charset="-78"/>
              <a:cs typeface="IRANSans" panose="02040503050201020203" pitchFamily="18" charset="-78"/>
            </a:endParaRPr>
          </a:p>
          <a:p>
            <a:pPr algn="r" rtl="1"/>
            <a:r>
              <a:rPr lang="fa-IR" sz="2000" dirty="0">
                <a:latin typeface="IRANSans" panose="02040503050201020203" pitchFamily="18" charset="-78"/>
                <a:cs typeface="IRANSans" panose="02040503050201020203" pitchFamily="18" charset="-78"/>
              </a:rPr>
              <a:t>اقتصاد سایه ای</a:t>
            </a:r>
            <a:endParaRPr lang="en-US" sz="2000" dirty="0">
              <a:latin typeface="IRANSans" panose="02040503050201020203" pitchFamily="18" charset="-78"/>
              <a:cs typeface="IRANSans" panose="02040503050201020203" pitchFamily="18" charset="-78"/>
            </a:endParaRPr>
          </a:p>
          <a:p>
            <a:pPr algn="r" rtl="1"/>
            <a:r>
              <a:rPr lang="fa-IR" sz="2000" dirty="0">
                <a:latin typeface="IRANSans" panose="02040503050201020203" pitchFamily="18" charset="-78"/>
                <a:cs typeface="IRANSans" panose="02040503050201020203" pitchFamily="18" charset="-78"/>
              </a:rPr>
              <a:t>پیامد ها و مشکلات سیاسی-اجتماعی</a:t>
            </a: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3C7392C8-23F8-4E7F-8330-09312E5EA84A}"/>
              </a:ext>
            </a:extLst>
          </p:cNvPr>
          <p:cNvSpPr>
            <a:spLocks noGrp="1"/>
          </p:cNvSpPr>
          <p:nvPr>
            <p:ph type="sldNum" sz="quarter" idx="12"/>
          </p:nvPr>
        </p:nvSpPr>
        <p:spPr/>
        <p:txBody>
          <a:bodyPr/>
          <a:lstStyle/>
          <a:p>
            <a:fld id="{2A013F82-EE5E-44EE-A61D-E31C6657F26F}" type="slidenum">
              <a:rPr lang="en-US" smtClean="0"/>
              <a:t>2</a:t>
            </a:fld>
            <a:endParaRPr lang="en-US"/>
          </a:p>
        </p:txBody>
      </p:sp>
    </p:spTree>
    <p:extLst>
      <p:ext uri="{BB962C8B-B14F-4D97-AF65-F5344CB8AC3E}">
        <p14:creationId xmlns:p14="http://schemas.microsoft.com/office/powerpoint/2010/main" val="27176047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 calcmode="lin" valueType="num">
                                      <p:cBhvr>
                                        <p:cTn id="14" dur="500" fill="hold"/>
                                        <p:tgtEl>
                                          <p:spTgt spid="1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anim calcmode="lin" valueType="num">
                                      <p:cBhvr>
                                        <p:cTn id="21" dur="500" fill="hold"/>
                                        <p:tgtEl>
                                          <p:spTgt spid="14">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14">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1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xEl>
                                              <p:pRg st="3" end="3"/>
                                            </p:txEl>
                                          </p:spTgt>
                                        </p:tgtEl>
                                        <p:attrNameLst>
                                          <p:attrName>style.visibility</p:attrName>
                                        </p:attrNameLst>
                                      </p:cBhvr>
                                      <p:to>
                                        <p:strVal val="visible"/>
                                      </p:to>
                                    </p:set>
                                    <p:anim calcmode="lin" valueType="num">
                                      <p:cBhvr>
                                        <p:cTn id="28" dur="500" fill="hold"/>
                                        <p:tgtEl>
                                          <p:spTgt spid="14">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14">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4">
                                            <p:txEl>
                                              <p:pRg st="4" end="4"/>
                                            </p:txEl>
                                          </p:spTgt>
                                        </p:tgtEl>
                                        <p:attrNameLst>
                                          <p:attrName>style.visibility</p:attrName>
                                        </p:attrNameLst>
                                      </p:cBhvr>
                                      <p:to>
                                        <p:strVal val="visible"/>
                                      </p:to>
                                    </p:set>
                                    <p:anim calcmode="lin" valueType="num">
                                      <p:cBhvr>
                                        <p:cTn id="35" dur="500" fill="hold"/>
                                        <p:tgtEl>
                                          <p:spTgt spid="14">
                                            <p:txEl>
                                              <p:pRg st="4" end="4"/>
                                            </p:txEl>
                                          </p:spTgt>
                                        </p:tgtEl>
                                        <p:attrNameLst>
                                          <p:attrName>ppt_w</p:attrName>
                                        </p:attrNameLst>
                                      </p:cBhvr>
                                      <p:tavLst>
                                        <p:tav tm="0">
                                          <p:val>
                                            <p:fltVal val="0"/>
                                          </p:val>
                                        </p:tav>
                                        <p:tav tm="100000">
                                          <p:val>
                                            <p:strVal val="#ppt_w"/>
                                          </p:val>
                                        </p:tav>
                                      </p:tavLst>
                                    </p:anim>
                                    <p:anim calcmode="lin" valueType="num">
                                      <p:cBhvr>
                                        <p:cTn id="36" dur="500" fill="hold"/>
                                        <p:tgtEl>
                                          <p:spTgt spid="14">
                                            <p:txEl>
                                              <p:pRg st="4" end="4"/>
                                            </p:txEl>
                                          </p:spTgt>
                                        </p:tgtEl>
                                        <p:attrNameLst>
                                          <p:attrName>ppt_h</p:attrName>
                                        </p:attrNameLst>
                                      </p:cBhvr>
                                      <p:tavLst>
                                        <p:tav tm="0">
                                          <p:val>
                                            <p:fltVal val="0"/>
                                          </p:val>
                                        </p:tav>
                                        <p:tav tm="100000">
                                          <p:val>
                                            <p:strVal val="#ppt_h"/>
                                          </p:val>
                                        </p:tav>
                                      </p:tavLst>
                                    </p:anim>
                                    <p:animEffect transition="in" filter="fade">
                                      <p:cBhvr>
                                        <p:cTn id="37"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اقتصاد سایه ای</a:t>
            </a:r>
            <a:endParaRPr lang="en-US" dirty="0">
              <a:latin typeface="IRANSans" panose="02040503050201020203" pitchFamily="18" charset="-78"/>
              <a:cs typeface="IRANSans" panose="02040503050201020203" pitchFamily="18" charset="-78"/>
            </a:endParaRPr>
          </a:p>
        </p:txBody>
      </p:sp>
      <p:pic>
        <p:nvPicPr>
          <p:cNvPr id="6" name="Picture 5">
            <a:extLst>
              <a:ext uri="{FF2B5EF4-FFF2-40B4-BE49-F238E27FC236}">
                <a16:creationId xmlns:a16="http://schemas.microsoft.com/office/drawing/2014/main" id="{359175BF-9B87-42B5-965A-ECC6BEDB33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1924" y="2420888"/>
            <a:ext cx="9829551" cy="3618798"/>
          </a:xfrm>
          <a:prstGeom prst="rect">
            <a:avLst/>
          </a:prstGeom>
        </p:spPr>
      </p:pic>
      <p:sp>
        <p:nvSpPr>
          <p:cNvPr id="2" name="Slide Number Placeholder 1">
            <a:extLst>
              <a:ext uri="{FF2B5EF4-FFF2-40B4-BE49-F238E27FC236}">
                <a16:creationId xmlns:a16="http://schemas.microsoft.com/office/drawing/2014/main" id="{261EE6F5-264C-458E-815C-6E8E84ED7001}"/>
              </a:ext>
            </a:extLst>
          </p:cNvPr>
          <p:cNvSpPr>
            <a:spLocks noGrp="1"/>
          </p:cNvSpPr>
          <p:nvPr>
            <p:ph type="sldNum" sz="quarter" idx="12"/>
          </p:nvPr>
        </p:nvSpPr>
        <p:spPr/>
        <p:txBody>
          <a:bodyPr/>
          <a:lstStyle/>
          <a:p>
            <a:fld id="{2A013F82-EE5E-44EE-A61D-E31C6657F26F}" type="slidenum">
              <a:rPr lang="en-US" smtClean="0"/>
              <a:t>20</a:t>
            </a:fld>
            <a:endParaRPr lang="en-US"/>
          </a:p>
        </p:txBody>
      </p:sp>
    </p:spTree>
    <p:extLst>
      <p:ext uri="{BB962C8B-B14F-4D97-AF65-F5344CB8AC3E}">
        <p14:creationId xmlns:p14="http://schemas.microsoft.com/office/powerpoint/2010/main" val="4024695514"/>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پیامد ها و مشکلات اجتماعی-سیاسی</a:t>
            </a:r>
            <a:endParaRPr lang="en-US" dirty="0">
              <a:latin typeface="IRANSans" panose="02040503050201020203" pitchFamily="18" charset="-78"/>
              <a:cs typeface="IRANSans" panose="02040503050201020203" pitchFamily="18" charset="-78"/>
            </a:endParaRPr>
          </a:p>
        </p:txBody>
      </p:sp>
      <p:sp>
        <p:nvSpPr>
          <p:cNvPr id="2" name="Rectangle 1"/>
          <p:cNvSpPr/>
          <p:nvPr/>
        </p:nvSpPr>
        <p:spPr>
          <a:xfrm>
            <a:off x="1522414" y="2132856"/>
            <a:ext cx="9829798" cy="3797193"/>
          </a:xfrm>
          <a:prstGeom prst="rect">
            <a:avLst/>
          </a:prstGeom>
        </p:spPr>
        <p:txBody>
          <a:bodyPr wrap="square">
            <a:spAutoFit/>
          </a:bodyPr>
          <a:lstStyle/>
          <a:p>
            <a:pPr algn="just" rtl="1">
              <a:lnSpc>
                <a:spcPct val="150000"/>
              </a:lnSpc>
            </a:pPr>
            <a:r>
              <a:rPr lang="fa-IR" dirty="0">
                <a:latin typeface="IRANSans" panose="02040503050201020203" pitchFamily="18" charset="-78"/>
                <a:cs typeface="IRANSans" panose="02040503050201020203" pitchFamily="18" charset="-78"/>
              </a:rPr>
              <a:t>با توجه به نظریه های توسعه و انتقال، کارگران در بخش غیر رسمی معمولا درآمد کمتری دارند، درآمد ناپایدار دارند و دسترسی به حمایت های اولیه و خدمات ندارند. اقتصاد غیر رسمی نیز بسیار بزرگتر از بسیاری از مردم است، و زنان نقش مهمی ایفا می کنند. فقیرترین کارکنان، به ویژه زنان، در اقتصاد غیررسمی متمرکز هستند و اکثر خانوارهای کم درآمد به این بخش وابسته هستند تا برای آنها امکانات فراهم شود. با این حال، کسب و کارهای غیر رسمی نیز ممکن است از رشد بالقوه خودداری کنند و کارکنان را در شغل منحصر به فرد به طور نامحدود سوق دهند. از سوی دیگر، اقتصاد غیررسمی می تواند اجازه دهد که بخش بزرگی از جمعیت از فقر شدید فرار کرده و درآمدزایی کنند که برای بقا مناسب است. همچنین در کشورهای توسعه یافته برخی از افرادی که به طور رسمی استخدام می شوند ممکن است بخشی از کار خود را خارج از اقتصاد رسمی انجام دهند دقیقا به این دلیل که به آنها مزایای بیشتری را ارائه می دهند.</a:t>
            </a:r>
            <a:endParaRPr lang="en-US" dirty="0">
              <a:latin typeface="IRANSans" panose="02040503050201020203" pitchFamily="18" charset="-78"/>
              <a:cs typeface="IRANSans" panose="02040503050201020203" pitchFamily="18" charset="-78"/>
            </a:endParaRPr>
          </a:p>
        </p:txBody>
      </p:sp>
      <p:sp>
        <p:nvSpPr>
          <p:cNvPr id="3" name="Slide Number Placeholder 2">
            <a:extLst>
              <a:ext uri="{FF2B5EF4-FFF2-40B4-BE49-F238E27FC236}">
                <a16:creationId xmlns:a16="http://schemas.microsoft.com/office/drawing/2014/main" id="{6079F7E3-EA86-4CEE-9D58-583324D932E0}"/>
              </a:ext>
            </a:extLst>
          </p:cNvPr>
          <p:cNvSpPr>
            <a:spLocks noGrp="1"/>
          </p:cNvSpPr>
          <p:nvPr>
            <p:ph type="sldNum" sz="quarter" idx="12"/>
          </p:nvPr>
        </p:nvSpPr>
        <p:spPr/>
        <p:txBody>
          <a:bodyPr/>
          <a:lstStyle/>
          <a:p>
            <a:fld id="{2A013F82-EE5E-44EE-A61D-E31C6657F26F}" type="slidenum">
              <a:rPr lang="en-US" smtClean="0"/>
              <a:t>21</a:t>
            </a:fld>
            <a:endParaRPr lang="en-US"/>
          </a:p>
        </p:txBody>
      </p:sp>
    </p:spTree>
    <p:extLst>
      <p:ext uri="{BB962C8B-B14F-4D97-AF65-F5344CB8AC3E}">
        <p14:creationId xmlns:p14="http://schemas.microsoft.com/office/powerpoint/2010/main" val="2209925249"/>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از مشکلاتی که اقتصاد غیررسمی روی آن ها تاثیر دارد</a:t>
            </a:r>
            <a:endParaRPr lang="en-US" dirty="0">
              <a:latin typeface="IRANSans" panose="02040503050201020203" pitchFamily="18" charset="-78"/>
              <a:cs typeface="IRANSans" panose="02040503050201020203" pitchFamily="18" charset="-78"/>
            </a:endParaRPr>
          </a:p>
        </p:txBody>
      </p:sp>
      <p:sp>
        <p:nvSpPr>
          <p:cNvPr id="2" name="Rectangle 1"/>
          <p:cNvSpPr/>
          <p:nvPr/>
        </p:nvSpPr>
        <p:spPr>
          <a:xfrm>
            <a:off x="1522414" y="2132856"/>
            <a:ext cx="9829798" cy="3046988"/>
          </a:xfrm>
          <a:prstGeom prst="rect">
            <a:avLst/>
          </a:prstGeom>
        </p:spPr>
        <p:txBody>
          <a:bodyPr wrap="square">
            <a:spAutoFit/>
          </a:bodyPr>
          <a:lstStyle/>
          <a:p>
            <a:pPr marL="342900" indent="-342900" algn="r" rtl="1">
              <a:lnSpc>
                <a:spcPct val="200000"/>
              </a:lnSpc>
              <a:buFont typeface="Arial" panose="020B0604020202020204" pitchFamily="34" charset="0"/>
              <a:buChar char="•"/>
            </a:pPr>
            <a:r>
              <a:rPr lang="fa-IR" sz="2400" dirty="0">
                <a:latin typeface="IRANSans" panose="02040503050201020203" pitchFamily="18" charset="-78"/>
                <a:cs typeface="IRANSans" panose="02040503050201020203" pitchFamily="18" charset="-78"/>
              </a:rPr>
              <a:t>جنسیت</a:t>
            </a:r>
            <a:endParaRPr lang="en-US" sz="2400" dirty="0">
              <a:latin typeface="IRANSans" panose="02040503050201020203" pitchFamily="18" charset="-78"/>
              <a:cs typeface="IRANSans" panose="02040503050201020203" pitchFamily="18" charset="-78"/>
            </a:endParaRPr>
          </a:p>
          <a:p>
            <a:pPr marL="342900" indent="-342900" algn="r" rtl="1">
              <a:lnSpc>
                <a:spcPct val="200000"/>
              </a:lnSpc>
              <a:buFont typeface="Arial" panose="020B0604020202020204" pitchFamily="34" charset="0"/>
              <a:buChar char="•"/>
            </a:pPr>
            <a:r>
              <a:rPr lang="fa-IR" sz="2400" dirty="0">
                <a:latin typeface="IRANSans" panose="02040503050201020203" pitchFamily="18" charset="-78"/>
                <a:cs typeface="IRANSans" panose="02040503050201020203" pitchFamily="18" charset="-78"/>
              </a:rPr>
              <a:t>قدرت سیاسی کارکنان</a:t>
            </a:r>
            <a:endParaRPr lang="en-US" sz="2400" dirty="0">
              <a:latin typeface="IRANSans" panose="02040503050201020203" pitchFamily="18" charset="-78"/>
              <a:cs typeface="IRANSans" panose="02040503050201020203" pitchFamily="18" charset="-78"/>
            </a:endParaRPr>
          </a:p>
          <a:p>
            <a:pPr marL="342900" indent="-342900" algn="r" rtl="1">
              <a:lnSpc>
                <a:spcPct val="200000"/>
              </a:lnSpc>
              <a:buFont typeface="Arial" panose="020B0604020202020204" pitchFamily="34" charset="0"/>
              <a:buChar char="•"/>
            </a:pPr>
            <a:r>
              <a:rPr lang="fa-IR" sz="2400" dirty="0">
                <a:latin typeface="IRANSans" panose="02040503050201020203" pitchFamily="18" charset="-78"/>
                <a:cs typeface="IRANSans" panose="02040503050201020203" pitchFamily="18" charset="-78"/>
              </a:rPr>
              <a:t>فقر</a:t>
            </a:r>
          </a:p>
          <a:p>
            <a:pPr marL="342900" indent="-342900" algn="r" rtl="1">
              <a:lnSpc>
                <a:spcPct val="200000"/>
              </a:lnSpc>
              <a:buFont typeface="Arial" panose="020B0604020202020204" pitchFamily="34" charset="0"/>
              <a:buChar char="•"/>
            </a:pPr>
            <a:r>
              <a:rPr lang="fa-IR" sz="2400" dirty="0">
                <a:latin typeface="IRANSans" panose="02040503050201020203" pitchFamily="18" charset="-78"/>
                <a:cs typeface="IRANSans" panose="02040503050201020203" pitchFamily="18" charset="-78"/>
              </a:rPr>
              <a:t>کار کودکان</a:t>
            </a:r>
            <a:endParaRPr lang="en-US" sz="2400" dirty="0">
              <a:latin typeface="IRANSans" panose="02040503050201020203" pitchFamily="18" charset="-78"/>
              <a:cs typeface="IRANSans" panose="02040503050201020203" pitchFamily="18" charset="-78"/>
            </a:endParaRPr>
          </a:p>
        </p:txBody>
      </p:sp>
      <p:sp>
        <p:nvSpPr>
          <p:cNvPr id="3" name="Slide Number Placeholder 2">
            <a:extLst>
              <a:ext uri="{FF2B5EF4-FFF2-40B4-BE49-F238E27FC236}">
                <a16:creationId xmlns:a16="http://schemas.microsoft.com/office/drawing/2014/main" id="{EB250CE9-9120-4A5B-A4A6-828CD741BDAC}"/>
              </a:ext>
            </a:extLst>
          </p:cNvPr>
          <p:cNvSpPr>
            <a:spLocks noGrp="1"/>
          </p:cNvSpPr>
          <p:nvPr>
            <p:ph type="sldNum" sz="quarter" idx="12"/>
          </p:nvPr>
        </p:nvSpPr>
        <p:spPr/>
        <p:txBody>
          <a:bodyPr/>
          <a:lstStyle/>
          <a:p>
            <a:fld id="{2A013F82-EE5E-44EE-A61D-E31C6657F26F}" type="slidenum">
              <a:rPr lang="en-US" smtClean="0"/>
              <a:t>22</a:t>
            </a:fld>
            <a:endParaRPr lang="en-US"/>
          </a:p>
        </p:txBody>
      </p:sp>
    </p:spTree>
    <p:extLst>
      <p:ext uri="{BB962C8B-B14F-4D97-AF65-F5344CB8AC3E}">
        <p14:creationId xmlns:p14="http://schemas.microsoft.com/office/powerpoint/2010/main" val="1141648152"/>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جنسیت</a:t>
            </a:r>
            <a:endParaRPr lang="en-US" dirty="0">
              <a:latin typeface="IRANSans" panose="02040503050201020203" pitchFamily="18" charset="-78"/>
              <a:cs typeface="IRANSans" panose="02040503050201020203" pitchFamily="18" charset="-78"/>
            </a:endParaRPr>
          </a:p>
        </p:txBody>
      </p:sp>
      <p:sp>
        <p:nvSpPr>
          <p:cNvPr id="2" name="Rectangle 1"/>
          <p:cNvSpPr/>
          <p:nvPr/>
        </p:nvSpPr>
        <p:spPr>
          <a:xfrm>
            <a:off x="1522414" y="2132856"/>
            <a:ext cx="9829798" cy="3416320"/>
          </a:xfrm>
          <a:prstGeom prst="rect">
            <a:avLst/>
          </a:prstGeom>
        </p:spPr>
        <p:txBody>
          <a:bodyPr wrap="square">
            <a:spAutoFit/>
          </a:bodyPr>
          <a:lstStyle/>
          <a:p>
            <a:pPr algn="just" rtl="1">
              <a:lnSpc>
                <a:spcPct val="150000"/>
              </a:lnSpc>
            </a:pPr>
            <a:r>
              <a:rPr lang="fa-IR" dirty="0">
                <a:latin typeface="IRANSans" panose="02040503050201020203" pitchFamily="18" charset="-78"/>
                <a:cs typeface="IRANSans" panose="02040503050201020203" pitchFamily="18" charset="-78"/>
              </a:rPr>
              <a:t>زنان تمایل دارند بزرگترین بخش بازار های غیررسمی را تشکیل دهند، که اغلب به بخش های ناپایدار آن ختم میشود. در کشورهای در حال توسعه، اکثر نیروهای غیرکشاورزی که زنان هستند، در بخش غیررسمی قرار دارند. مشاغل عمده در بخش غیررسمی شامل کارگران خانگی (مانند کارگران قراردادی وابسته، تولید کننده حساب های مستقل خود و کارگران بدون حقوق در شرکت های خانوادگی و شخصی) و فروشندگان خیابانی که هر دو در بخش غیر رسمی طبقه بندی می شوند.</a:t>
            </a:r>
            <a:endParaRPr lang="en-US" dirty="0">
              <a:latin typeface="IRANSans" panose="02040503050201020203" pitchFamily="18" charset="-78"/>
              <a:cs typeface="IRANSans" panose="02040503050201020203" pitchFamily="18" charset="-78"/>
            </a:endParaRPr>
          </a:p>
          <a:p>
            <a:pPr algn="just" rtl="1">
              <a:lnSpc>
                <a:spcPct val="150000"/>
              </a:lnSpc>
            </a:pPr>
            <a:r>
              <a:rPr lang="fa-IR" dirty="0">
                <a:latin typeface="IRANSans" panose="02040503050201020203" pitchFamily="18" charset="-78"/>
                <a:cs typeface="IRANSans" panose="02040503050201020203" pitchFamily="18" charset="-78"/>
              </a:rPr>
              <a:t/>
            </a:r>
            <a:br>
              <a:rPr lang="fa-IR" dirty="0">
                <a:latin typeface="IRANSans" panose="02040503050201020203" pitchFamily="18" charset="-78"/>
                <a:cs typeface="IRANSans" panose="02040503050201020203" pitchFamily="18" charset="-78"/>
              </a:rPr>
            </a:br>
            <a:r>
              <a:rPr lang="fa-IR" dirty="0">
                <a:latin typeface="IRANSans" panose="02040503050201020203" pitchFamily="18" charset="-78"/>
                <a:cs typeface="IRANSans" panose="02040503050201020203" pitchFamily="18" charset="-78"/>
              </a:rPr>
              <a:t>نمایندگی زن در بخش غیررسمی به عوامل متعددی بستگی دارد. یکی از این عوامل این است که اشتغال در بخش غیررسمی، منبع اشتغالی است که به راحتی برای زنان قابل دسترس است.</a:t>
            </a:r>
            <a:endParaRPr lang="en-US" dirty="0">
              <a:latin typeface="IRANSans" panose="02040503050201020203" pitchFamily="18" charset="-78"/>
              <a:cs typeface="IRANSans" panose="02040503050201020203" pitchFamily="18" charset="-78"/>
            </a:endParaRPr>
          </a:p>
        </p:txBody>
      </p:sp>
      <p:sp>
        <p:nvSpPr>
          <p:cNvPr id="3" name="Slide Number Placeholder 2">
            <a:extLst>
              <a:ext uri="{FF2B5EF4-FFF2-40B4-BE49-F238E27FC236}">
                <a16:creationId xmlns:a16="http://schemas.microsoft.com/office/drawing/2014/main" id="{F159FD76-EB63-46C6-831F-036F47A24660}"/>
              </a:ext>
            </a:extLst>
          </p:cNvPr>
          <p:cNvSpPr>
            <a:spLocks noGrp="1"/>
          </p:cNvSpPr>
          <p:nvPr>
            <p:ph type="sldNum" sz="quarter" idx="12"/>
          </p:nvPr>
        </p:nvSpPr>
        <p:spPr/>
        <p:txBody>
          <a:bodyPr/>
          <a:lstStyle/>
          <a:p>
            <a:fld id="{2A013F82-EE5E-44EE-A61D-E31C6657F26F}" type="slidenum">
              <a:rPr lang="en-US" smtClean="0"/>
              <a:t>23</a:t>
            </a:fld>
            <a:endParaRPr lang="en-US"/>
          </a:p>
        </p:txBody>
      </p:sp>
    </p:spTree>
    <p:extLst>
      <p:ext uri="{BB962C8B-B14F-4D97-AF65-F5344CB8AC3E}">
        <p14:creationId xmlns:p14="http://schemas.microsoft.com/office/powerpoint/2010/main" val="1573850452"/>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قدرت سیاسی کارکنان</a:t>
            </a:r>
            <a:endParaRPr lang="en-US" dirty="0">
              <a:latin typeface="IRANSans" panose="02040503050201020203" pitchFamily="18" charset="-78"/>
              <a:cs typeface="IRANSans" panose="02040503050201020203" pitchFamily="18" charset="-78"/>
            </a:endParaRPr>
          </a:p>
        </p:txBody>
      </p:sp>
      <p:sp>
        <p:nvSpPr>
          <p:cNvPr id="2" name="Rectangle 1"/>
          <p:cNvSpPr/>
          <p:nvPr/>
        </p:nvSpPr>
        <p:spPr>
          <a:xfrm>
            <a:off x="1522414" y="2132856"/>
            <a:ext cx="9829798" cy="3416320"/>
          </a:xfrm>
          <a:prstGeom prst="rect">
            <a:avLst/>
          </a:prstGeom>
        </p:spPr>
        <p:txBody>
          <a:bodyPr wrap="square">
            <a:spAutoFit/>
          </a:bodyPr>
          <a:lstStyle/>
          <a:p>
            <a:pPr algn="just" rtl="1">
              <a:lnSpc>
                <a:spcPct val="150000"/>
              </a:lnSpc>
            </a:pPr>
            <a:r>
              <a:rPr lang="fa-IR" dirty="0">
                <a:latin typeface="IRANSans" panose="02040503050201020203" pitchFamily="18" charset="-78"/>
                <a:cs typeface="IRANSans" panose="02040503050201020203" pitchFamily="18" charset="-78"/>
              </a:rPr>
              <a:t>کارگران شاغل در بازار های غیر رسمی در سیاست دولتی نفوذ قابل توجهی ندارند. نه تنها قدرت سیاسی کارگران غیر رسمی محدود است، بلکه وجود اقتصاد غیر رسمی چالش هایی برای دیگر عوامل تاثیرگذار سیاسی ایجاد می کند. به عنوان مثال، نه تنها نیروی کار غیررسمی، عضوی از اتحادیه های کارگری نیست، بلکه هیچ فشار یا تمایل برای تغییر این وضعیت وجود ندارد. با این حال، اقتصاد غیر رسمی منفی بر عضویت و سرمایه گذاری در اتحادیه های کارگری تاثیر می گذارد. کارگرانی که ممکن است به طور رسمی به اتحادیه برای حمایت از حقوق بپردازند، می توانند به جای خود شاخه های مورد نظر خود را انتخاب کنند. در نتیجه، اتحادیه های کارگری تمایل دارند با مخالفت با بازار غیررسمی، برجسته سازی هزینه ها و معایب ، سیستم را متمرکز کنند. تولید کنندگان در بخش رسمی می توانند به طور مشابه تحت تاثیر اقتصاد غیر رسمی قرار بگیرند</a:t>
            </a:r>
            <a:endParaRPr lang="en-US" dirty="0">
              <a:latin typeface="IRANSans" panose="02040503050201020203" pitchFamily="18" charset="-78"/>
              <a:cs typeface="IRANSans" panose="02040503050201020203" pitchFamily="18" charset="-78"/>
            </a:endParaRPr>
          </a:p>
        </p:txBody>
      </p:sp>
      <p:sp>
        <p:nvSpPr>
          <p:cNvPr id="3" name="Slide Number Placeholder 2">
            <a:extLst>
              <a:ext uri="{FF2B5EF4-FFF2-40B4-BE49-F238E27FC236}">
                <a16:creationId xmlns:a16="http://schemas.microsoft.com/office/drawing/2014/main" id="{B5F635C1-7DF0-4731-A6B7-F116FE089463}"/>
              </a:ext>
            </a:extLst>
          </p:cNvPr>
          <p:cNvSpPr>
            <a:spLocks noGrp="1"/>
          </p:cNvSpPr>
          <p:nvPr>
            <p:ph type="sldNum" sz="quarter" idx="12"/>
          </p:nvPr>
        </p:nvSpPr>
        <p:spPr/>
        <p:txBody>
          <a:bodyPr/>
          <a:lstStyle/>
          <a:p>
            <a:fld id="{2A013F82-EE5E-44EE-A61D-E31C6657F26F}" type="slidenum">
              <a:rPr lang="en-US" smtClean="0"/>
              <a:t>24</a:t>
            </a:fld>
            <a:endParaRPr lang="en-US"/>
          </a:p>
        </p:txBody>
      </p:sp>
    </p:spTree>
    <p:extLst>
      <p:ext uri="{BB962C8B-B14F-4D97-AF65-F5344CB8AC3E}">
        <p14:creationId xmlns:p14="http://schemas.microsoft.com/office/powerpoint/2010/main" val="740229797"/>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فقر</a:t>
            </a:r>
            <a:endParaRPr lang="en-US" dirty="0">
              <a:latin typeface="IRANSans" panose="02040503050201020203" pitchFamily="18" charset="-78"/>
              <a:cs typeface="IRANSans" panose="02040503050201020203" pitchFamily="18" charset="-78"/>
            </a:endParaRPr>
          </a:p>
        </p:txBody>
      </p:sp>
      <p:sp>
        <p:nvSpPr>
          <p:cNvPr id="2" name="Rectangle 1"/>
          <p:cNvSpPr/>
          <p:nvPr/>
        </p:nvSpPr>
        <p:spPr>
          <a:xfrm>
            <a:off x="1522414" y="2132856"/>
            <a:ext cx="9829798" cy="2966197"/>
          </a:xfrm>
          <a:prstGeom prst="rect">
            <a:avLst/>
          </a:prstGeom>
        </p:spPr>
        <p:txBody>
          <a:bodyPr wrap="square">
            <a:spAutoFit/>
          </a:bodyPr>
          <a:lstStyle/>
          <a:p>
            <a:pPr algn="just" rtl="1">
              <a:lnSpc>
                <a:spcPct val="150000"/>
              </a:lnSpc>
            </a:pPr>
            <a:r>
              <a:rPr lang="fa-IR" dirty="0">
                <a:latin typeface="IRANSans" panose="02040503050201020203" pitchFamily="18" charset="-78"/>
                <a:cs typeface="IRANSans" panose="02040503050201020203" pitchFamily="18" charset="-78"/>
              </a:rPr>
              <a:t>رابطه بین بخش های غیر رسمی و فقر قطعا ساده نیست و ارتباط روشنی بین آن وجود ندارد. رابطه معکوس بین افزایش اقتصاد غیررسمی و رشد اقتصادی کند دیده شده است. متوسط درآمد ها در اقتصاد غیر رسمی به طور قابل ملاحظه ای پایین تر است و بیشتر کارمندان فقیرنشین در بخش غیر رسمی فعالیت می کنند علاوه بر این، کارگران در اقتصاد غیر رسمی کمتر از مزایای اشتغال و برنامه های حمایت اجتماعی بهره مند می شوند. به عنوان مثال، یک نظرسنجی در اروپا نشان می دهد که پاسخ دهندگانی که مشکل پرداخت قبض های خود را دارند، نسبت به کسانی که شغل رسمی دارند، اغلب در سال گذشته در بازار غیر رسمی مشغول به کار بوده اند.  (10٪ در مقابل 3٪ از پاسخ دهندگان)</a:t>
            </a:r>
            <a:endParaRPr lang="en-US" dirty="0">
              <a:latin typeface="IRANSans" panose="02040503050201020203" pitchFamily="18" charset="-78"/>
              <a:cs typeface="IRANSans" panose="02040503050201020203" pitchFamily="18" charset="-78"/>
            </a:endParaRPr>
          </a:p>
        </p:txBody>
      </p:sp>
      <p:sp>
        <p:nvSpPr>
          <p:cNvPr id="3" name="Slide Number Placeholder 2">
            <a:extLst>
              <a:ext uri="{FF2B5EF4-FFF2-40B4-BE49-F238E27FC236}">
                <a16:creationId xmlns:a16="http://schemas.microsoft.com/office/drawing/2014/main" id="{0057F765-AC5F-4015-AFD6-31383978FF02}"/>
              </a:ext>
            </a:extLst>
          </p:cNvPr>
          <p:cNvSpPr>
            <a:spLocks noGrp="1"/>
          </p:cNvSpPr>
          <p:nvPr>
            <p:ph type="sldNum" sz="quarter" idx="12"/>
          </p:nvPr>
        </p:nvSpPr>
        <p:spPr/>
        <p:txBody>
          <a:bodyPr/>
          <a:lstStyle/>
          <a:p>
            <a:fld id="{2A013F82-EE5E-44EE-A61D-E31C6657F26F}" type="slidenum">
              <a:rPr lang="en-US" smtClean="0"/>
              <a:t>25</a:t>
            </a:fld>
            <a:endParaRPr lang="en-US"/>
          </a:p>
        </p:txBody>
      </p:sp>
    </p:spTree>
    <p:extLst>
      <p:ext uri="{BB962C8B-B14F-4D97-AF65-F5344CB8AC3E}">
        <p14:creationId xmlns:p14="http://schemas.microsoft.com/office/powerpoint/2010/main" val="2320126329"/>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کودکان کار</a:t>
            </a:r>
            <a:endParaRPr lang="en-US" dirty="0">
              <a:latin typeface="IRANSans" panose="02040503050201020203" pitchFamily="18" charset="-78"/>
              <a:cs typeface="IRANSans" panose="02040503050201020203" pitchFamily="18" charset="-78"/>
            </a:endParaRPr>
          </a:p>
        </p:txBody>
      </p:sp>
      <p:sp>
        <p:nvSpPr>
          <p:cNvPr id="2" name="Rectangle 1"/>
          <p:cNvSpPr/>
          <p:nvPr/>
        </p:nvSpPr>
        <p:spPr>
          <a:xfrm>
            <a:off x="1522414" y="2132856"/>
            <a:ext cx="9829798" cy="4247317"/>
          </a:xfrm>
          <a:prstGeom prst="rect">
            <a:avLst/>
          </a:prstGeom>
        </p:spPr>
        <p:txBody>
          <a:bodyPr wrap="square">
            <a:spAutoFit/>
          </a:bodyPr>
          <a:lstStyle/>
          <a:p>
            <a:pPr algn="just" rtl="1">
              <a:lnSpc>
                <a:spcPct val="150000"/>
              </a:lnSpc>
            </a:pPr>
            <a:r>
              <a:rPr lang="fa-IR" dirty="0">
                <a:latin typeface="IRANSans" panose="02040503050201020203" pitchFamily="18" charset="-78"/>
                <a:cs typeface="IRANSans" panose="02040503050201020203" pitchFamily="18" charset="-78"/>
              </a:rPr>
              <a:t>کودکان در بسیاری از نقاط جهان در اقتصاد غیر رسمی کار می کنند. آنها اغلب به عنوان رفتگر(جمع آوری مواد قابل بازیافت از خیابان ها و محل های تخلیه)، کارگران روزمزد، کارگران ساختمانی، فروشندگان، کارهای نظافتی، کارگران خانگی و در کارگاه های کوچک کار می کنند؛ و اغلب در شرایط خطرناک از آن ها کار گرفته میشود. بسیاری از کودکان به عنوان خدمتکار خانگی در سراسر آمریکای لاتین و بخش های آسیا مشغول به کارند. این کودکان بسیار آسیب پذیر هستند، اغلب آنها مجاز به استراحت نبوده و مجبور به کار طولانی مدت هستند. بسیاری از آنها از فقدان دسترسی به آموزش رنج می برند، که می تواند موجب انزوای اجتماعی و کمبود فرصت ها در آینده شود.</a:t>
            </a:r>
          </a:p>
          <a:p>
            <a:pPr algn="just" rtl="1">
              <a:lnSpc>
                <a:spcPct val="150000"/>
              </a:lnSpc>
            </a:pPr>
            <a:endParaRPr lang="fa-IR" dirty="0">
              <a:latin typeface="IRANSans" panose="02040503050201020203" pitchFamily="18" charset="-78"/>
              <a:cs typeface="IRANSans" panose="02040503050201020203" pitchFamily="18" charset="-78"/>
            </a:endParaRPr>
          </a:p>
          <a:p>
            <a:pPr algn="just" rtl="1">
              <a:lnSpc>
                <a:spcPct val="150000"/>
              </a:lnSpc>
            </a:pPr>
            <a:endParaRPr lang="fa-IR" dirty="0">
              <a:latin typeface="IRANSans" panose="02040503050201020203" pitchFamily="18" charset="-78"/>
              <a:cs typeface="IRANSans" panose="02040503050201020203" pitchFamily="18" charset="-78"/>
            </a:endParaRPr>
          </a:p>
          <a:p>
            <a:pPr algn="just">
              <a:lnSpc>
                <a:spcPct val="150000"/>
              </a:lnSpc>
            </a:pPr>
            <a:r>
              <a:rPr lang="fa-IR" dirty="0">
                <a:latin typeface="IRANSans" panose="02040503050201020203" pitchFamily="18" charset="-78"/>
                <a:cs typeface="IRANSans" panose="02040503050201020203" pitchFamily="18" charset="-78"/>
              </a:rPr>
              <a:t>پایان</a:t>
            </a:r>
          </a:p>
        </p:txBody>
      </p:sp>
      <p:sp>
        <p:nvSpPr>
          <p:cNvPr id="3" name="Slide Number Placeholder 2">
            <a:extLst>
              <a:ext uri="{FF2B5EF4-FFF2-40B4-BE49-F238E27FC236}">
                <a16:creationId xmlns:a16="http://schemas.microsoft.com/office/drawing/2014/main" id="{543CD4C7-94E3-42DE-AAFB-9BF65FA3C56B}"/>
              </a:ext>
            </a:extLst>
          </p:cNvPr>
          <p:cNvSpPr>
            <a:spLocks noGrp="1"/>
          </p:cNvSpPr>
          <p:nvPr>
            <p:ph type="sldNum" sz="quarter" idx="12"/>
          </p:nvPr>
        </p:nvSpPr>
        <p:spPr/>
        <p:txBody>
          <a:bodyPr/>
          <a:lstStyle/>
          <a:p>
            <a:fld id="{2A013F82-EE5E-44EE-A61D-E31C6657F26F}" type="slidenum">
              <a:rPr lang="en-US" smtClean="0"/>
              <a:t>26</a:t>
            </a:fld>
            <a:endParaRPr lang="en-US"/>
          </a:p>
        </p:txBody>
      </p:sp>
    </p:spTree>
    <p:extLst>
      <p:ext uri="{BB962C8B-B14F-4D97-AF65-F5344CB8AC3E}">
        <p14:creationId xmlns:p14="http://schemas.microsoft.com/office/powerpoint/2010/main" val="77236572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بازار های غیر رسمی (</a:t>
            </a:r>
            <a:r>
              <a:rPr lang="en-US" dirty="0">
                <a:latin typeface="IRANSans" panose="02040503050201020203" pitchFamily="18" charset="-78"/>
                <a:cs typeface="IRANSans" panose="02040503050201020203" pitchFamily="18" charset="-78"/>
              </a:rPr>
              <a:t>Informal Sector</a:t>
            </a:r>
            <a:r>
              <a:rPr lang="fa-IR" dirty="0">
                <a:latin typeface="IRANSans" panose="02040503050201020203" pitchFamily="18" charset="-78"/>
                <a:cs typeface="IRANSans" panose="02040503050201020203" pitchFamily="18" charset="-78"/>
              </a:rPr>
              <a:t>)</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p:txBody>
          <a:bodyPr>
            <a:normAutofit/>
          </a:bodyPr>
          <a:lstStyle/>
          <a:p>
            <a:pPr algn="just" rtl="1">
              <a:lnSpc>
                <a:spcPct val="150000"/>
              </a:lnSpc>
            </a:pPr>
            <a:r>
              <a:rPr lang="fa-IR" sz="2000" dirty="0">
                <a:latin typeface="IRANSans" panose="02040503050201020203" pitchFamily="18" charset="-78"/>
                <a:cs typeface="IRANSans" panose="02040503050201020203" pitchFamily="18" charset="-78"/>
              </a:rPr>
              <a:t>بخشی از اقتصاد که شامل مالیات نمیشود و تحت نظارت هیچ شکلی از دولت ها قرار ندارد </a:t>
            </a:r>
            <a:r>
              <a:rPr lang="fa-IR" sz="2000" b="1" dirty="0">
                <a:latin typeface="IRANSans" panose="02040503050201020203" pitchFamily="18" charset="-78"/>
                <a:cs typeface="IRANSans" panose="02040503050201020203" pitchFamily="18" charset="-78"/>
              </a:rPr>
              <a:t>بازار غیر رسمی</a:t>
            </a:r>
            <a:r>
              <a:rPr lang="fa-IR" sz="2000" dirty="0">
                <a:latin typeface="IRANSans" panose="02040503050201020203" pitchFamily="18" charset="-78"/>
                <a:cs typeface="IRANSans" panose="02040503050201020203" pitchFamily="18" charset="-78"/>
              </a:rPr>
              <a:t>، </a:t>
            </a:r>
            <a:r>
              <a:rPr lang="fa-IR" sz="2000" b="1" dirty="0">
                <a:latin typeface="IRANSans" panose="02040503050201020203" pitchFamily="18" charset="-78"/>
                <a:cs typeface="IRANSans" panose="02040503050201020203" pitchFamily="18" charset="-78"/>
              </a:rPr>
              <a:t>اقتصاد غیر رسمی </a:t>
            </a:r>
            <a:r>
              <a:rPr lang="fa-IR" sz="2000" dirty="0">
                <a:latin typeface="IRANSans" panose="02040503050201020203" pitchFamily="18" charset="-78"/>
                <a:cs typeface="IRANSans" panose="02040503050201020203" pitchFamily="18" charset="-78"/>
              </a:rPr>
              <a:t>و یا </a:t>
            </a:r>
            <a:r>
              <a:rPr lang="fa-IR" sz="2000" b="1" dirty="0">
                <a:latin typeface="IRANSans" panose="02040503050201020203" pitchFamily="18" charset="-78"/>
                <a:cs typeface="IRANSans" panose="02040503050201020203" pitchFamily="18" charset="-78"/>
              </a:rPr>
              <a:t>اقتصاد خاکستری </a:t>
            </a:r>
            <a:r>
              <a:rPr lang="fa-IR" sz="2000" dirty="0">
                <a:latin typeface="IRANSans" panose="02040503050201020203" pitchFamily="18" charset="-78"/>
                <a:cs typeface="IRANSans" panose="02040503050201020203" pitchFamily="18" charset="-78"/>
              </a:rPr>
              <a:t>نامیده میشود.</a:t>
            </a:r>
          </a:p>
          <a:p>
            <a:pPr algn="just" rtl="1">
              <a:lnSpc>
                <a:spcPct val="150000"/>
              </a:lnSpc>
            </a:pPr>
            <a:r>
              <a:rPr lang="fa-IR" sz="2000" dirty="0">
                <a:latin typeface="IRANSans" panose="02040503050201020203" pitchFamily="18" charset="-78"/>
                <a:cs typeface="IRANSans" panose="02040503050201020203" pitchFamily="18" charset="-78"/>
              </a:rPr>
              <a:t>برخلاف بازار های رسمی، فعالیت های بازار های غیر رسمی در </a:t>
            </a:r>
            <a:r>
              <a:rPr lang="en-US" sz="2000" dirty="0">
                <a:latin typeface="IRANSans" panose="02040503050201020203" pitchFamily="18" charset="-78"/>
                <a:cs typeface="IRANSans" panose="02040503050201020203" pitchFamily="18" charset="-78"/>
              </a:rPr>
              <a:t>GNP</a:t>
            </a:r>
            <a:r>
              <a:rPr lang="fa-IR" sz="2000" dirty="0">
                <a:latin typeface="IRANSans" panose="02040503050201020203" pitchFamily="18" charset="-78"/>
                <a:cs typeface="IRANSans" panose="02040503050201020203" pitchFamily="18" charset="-78"/>
              </a:rPr>
              <a:t> و </a:t>
            </a:r>
            <a:r>
              <a:rPr lang="en-US" sz="2000" dirty="0">
                <a:latin typeface="IRANSans" panose="02040503050201020203" pitchFamily="18" charset="-78"/>
                <a:cs typeface="IRANSans" panose="02040503050201020203" pitchFamily="18" charset="-78"/>
              </a:rPr>
              <a:t>GDP</a:t>
            </a:r>
            <a:r>
              <a:rPr lang="fa-IR" sz="2000" dirty="0">
                <a:latin typeface="IRANSans" panose="02040503050201020203" pitchFamily="18" charset="-78"/>
                <a:cs typeface="IRANSans" panose="02040503050201020203" pitchFamily="18" charset="-78"/>
              </a:rPr>
              <a:t> کشور محاسبه نمیشوند.</a:t>
            </a:r>
          </a:p>
          <a:p>
            <a:pPr algn="just" rtl="1">
              <a:lnSpc>
                <a:spcPct val="150000"/>
              </a:lnSpc>
            </a:pPr>
            <a:r>
              <a:rPr lang="fa-IR" sz="2000" dirty="0">
                <a:latin typeface="IRANSans" panose="02040503050201020203" pitchFamily="18" charset="-78"/>
                <a:cs typeface="IRANSans" panose="02040503050201020203" pitchFamily="18" charset="-78"/>
              </a:rPr>
              <a:t>میتواند به عنوان </a:t>
            </a:r>
            <a:r>
              <a:rPr lang="fa-IR" sz="2000" b="1" dirty="0">
                <a:latin typeface="IRANSans" panose="02040503050201020203" pitchFamily="18" charset="-78"/>
                <a:cs typeface="IRANSans" panose="02040503050201020203" pitchFamily="18" charset="-78"/>
              </a:rPr>
              <a:t>بازار خاکستری </a:t>
            </a:r>
            <a:r>
              <a:rPr lang="fa-IR" sz="2000" dirty="0">
                <a:latin typeface="IRANSans" panose="02040503050201020203" pitchFamily="18" charset="-78"/>
                <a:cs typeface="IRANSans" panose="02040503050201020203" pitchFamily="18" charset="-78"/>
              </a:rPr>
              <a:t>در بازار کار شناخته شود.</a:t>
            </a:r>
          </a:p>
          <a:p>
            <a:pPr algn="just" rtl="1">
              <a:lnSpc>
                <a:spcPct val="150000"/>
              </a:lnSpc>
            </a:pPr>
            <a:r>
              <a:rPr lang="fa-IR" sz="2000" dirty="0">
                <a:latin typeface="IRANSans" panose="02040503050201020203" pitchFamily="18" charset="-78"/>
                <a:cs typeface="IRANSans" panose="02040503050201020203" pitchFamily="18" charset="-78"/>
              </a:rPr>
              <a:t>مفاهیم دیگری که در بازار های غیر رسمی وجود دارند بازار سیاه (اقتصاد سایه، اقتصاد زیر زمینی)، آگوریسم و سیستم </a:t>
            </a:r>
            <a:r>
              <a:rPr lang="en-US" sz="2000" dirty="0">
                <a:latin typeface="IRANSans" panose="02040503050201020203" pitchFamily="18" charset="-78"/>
                <a:cs typeface="IRANSans" panose="02040503050201020203" pitchFamily="18" charset="-78"/>
              </a:rPr>
              <a:t>D</a:t>
            </a:r>
            <a:r>
              <a:rPr lang="fa-IR" sz="2000" dirty="0">
                <a:latin typeface="IRANSans" panose="02040503050201020203" pitchFamily="18" charset="-78"/>
                <a:cs typeface="IRANSans" panose="02040503050201020203" pitchFamily="18" charset="-78"/>
              </a:rPr>
              <a:t> هستند.</a:t>
            </a: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A3E7349B-1B69-4C65-BBC6-790A07F1C765}"/>
              </a:ext>
            </a:extLst>
          </p:cNvPr>
          <p:cNvSpPr>
            <a:spLocks noGrp="1"/>
          </p:cNvSpPr>
          <p:nvPr>
            <p:ph type="sldNum" sz="quarter" idx="12"/>
          </p:nvPr>
        </p:nvSpPr>
        <p:spPr/>
        <p:txBody>
          <a:bodyPr/>
          <a:lstStyle/>
          <a:p>
            <a:fld id="{2A013F82-EE5E-44EE-A61D-E31C6657F26F}" type="slidenum">
              <a:rPr lang="en-US" smtClean="0"/>
              <a:t>3</a:t>
            </a:fld>
            <a:endParaRPr lang="en-US"/>
          </a:p>
        </p:txBody>
      </p:sp>
    </p:spTree>
    <p:extLst>
      <p:ext uri="{BB962C8B-B14F-4D97-AF65-F5344CB8AC3E}">
        <p14:creationId xmlns:p14="http://schemas.microsoft.com/office/powerpoint/2010/main" val="94836712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 calcmode="lin" valueType="num">
                                      <p:cBhvr>
                                        <p:cTn id="14" dur="500" fill="hold"/>
                                        <p:tgtEl>
                                          <p:spTgt spid="1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anim calcmode="lin" valueType="num">
                                      <p:cBhvr>
                                        <p:cTn id="21" dur="500" fill="hold"/>
                                        <p:tgtEl>
                                          <p:spTgt spid="14">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14">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1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xEl>
                                              <p:pRg st="3" end="3"/>
                                            </p:txEl>
                                          </p:spTgt>
                                        </p:tgtEl>
                                        <p:attrNameLst>
                                          <p:attrName>style.visibility</p:attrName>
                                        </p:attrNameLst>
                                      </p:cBhvr>
                                      <p:to>
                                        <p:strVal val="visible"/>
                                      </p:to>
                                    </p:set>
                                    <p:anim calcmode="lin" valueType="num">
                                      <p:cBhvr>
                                        <p:cTn id="28" dur="500" fill="hold"/>
                                        <p:tgtEl>
                                          <p:spTgt spid="14">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1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بازار های غیر رسمی (</a:t>
            </a:r>
            <a:r>
              <a:rPr lang="en-US" dirty="0">
                <a:latin typeface="IRANSans" panose="02040503050201020203" pitchFamily="18" charset="-78"/>
                <a:cs typeface="IRANSans" panose="02040503050201020203" pitchFamily="18" charset="-78"/>
              </a:rPr>
              <a:t>Informal Sector</a:t>
            </a:r>
            <a:r>
              <a:rPr lang="fa-IR" dirty="0">
                <a:latin typeface="IRANSans" panose="02040503050201020203" pitchFamily="18" charset="-78"/>
                <a:cs typeface="IRANSans" panose="02040503050201020203" pitchFamily="18" charset="-78"/>
              </a:rPr>
              <a:t>)</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a:xfrm>
            <a:off x="1522413" y="1981200"/>
            <a:ext cx="9829799" cy="4472136"/>
          </a:xfrm>
        </p:spPr>
        <p:txBody>
          <a:bodyPr>
            <a:normAutofit/>
          </a:bodyPr>
          <a:lstStyle/>
          <a:p>
            <a:pPr algn="just" rtl="1">
              <a:lnSpc>
                <a:spcPct val="150000"/>
              </a:lnSpc>
            </a:pPr>
            <a:r>
              <a:rPr lang="fa-IR" sz="2000" dirty="0">
                <a:latin typeface="IRANSans" panose="02040503050201020203" pitchFamily="18" charset="-78"/>
                <a:cs typeface="IRANSans" panose="02040503050201020203" pitchFamily="18" charset="-78"/>
              </a:rPr>
              <a:t>با اینکه بخش قابل توجهی از اقتصاد کشور های توسعه یافته را تشکیل میدهد اما در اغلب مواقع مواقع دردسر زا و غیر قابل مدیریت است.</a:t>
            </a:r>
          </a:p>
          <a:p>
            <a:pPr algn="just" rtl="1">
              <a:lnSpc>
                <a:spcPct val="150000"/>
              </a:lnSpc>
            </a:pPr>
            <a:r>
              <a:rPr lang="fa-IR" sz="2000" dirty="0">
                <a:latin typeface="IRANSans" panose="02040503050201020203" pitchFamily="18" charset="-78"/>
                <a:cs typeface="IRANSans" panose="02040503050201020203" pitchFamily="18" charset="-78"/>
              </a:rPr>
              <a:t>اگرچه بازار های غیر رسمی فرصت های اقتصادی حیاتی برای فقرا فراهم میاورد، اما مجتمع سازی اقتصاد غیر رسمی به اقتصاد رسمی یک چالش مهم سیاست گذاری است.</a:t>
            </a:r>
          </a:p>
          <a:p>
            <a:pPr algn="just" rtl="1">
              <a:lnSpc>
                <a:spcPct val="150000"/>
              </a:lnSpc>
            </a:pPr>
            <a:r>
              <a:rPr lang="fa-IR" sz="2000" dirty="0">
                <a:latin typeface="IRANSans" panose="02040503050201020203" pitchFamily="18" charset="-78"/>
                <a:cs typeface="IRANSans" panose="02040503050201020203" pitchFamily="18" charset="-78"/>
              </a:rPr>
              <a:t>تعریفی دیگر، امنیت شغلی را معیار رسمی بودن میداند و اظهار میکند کسانی که در بازار های غیر رسمی شرکت میکنند دارای «امنیت شغلی و یا امنیت اجتماعی» نیستند.</a:t>
            </a:r>
          </a:p>
          <a:p>
            <a:pPr algn="just" rtl="1">
              <a:lnSpc>
                <a:spcPct val="150000"/>
              </a:lnSpc>
            </a:pPr>
            <a:r>
              <a:rPr lang="fa-IR" sz="2000" dirty="0">
                <a:latin typeface="IRANSans" panose="02040503050201020203" pitchFamily="18" charset="-78"/>
                <a:cs typeface="IRANSans" panose="02040503050201020203" pitchFamily="18" charset="-78"/>
              </a:rPr>
              <a:t>از انگیزه های آن میتواند فرار مالیاتی باشد.</a:t>
            </a: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41DD45B0-F485-4530-A8DF-AB8D4DA0AC4B}"/>
              </a:ext>
            </a:extLst>
          </p:cNvPr>
          <p:cNvSpPr>
            <a:spLocks noGrp="1"/>
          </p:cNvSpPr>
          <p:nvPr>
            <p:ph type="sldNum" sz="quarter" idx="12"/>
          </p:nvPr>
        </p:nvSpPr>
        <p:spPr/>
        <p:txBody>
          <a:bodyPr/>
          <a:lstStyle/>
          <a:p>
            <a:fld id="{2A013F82-EE5E-44EE-A61D-E31C6657F26F}" type="slidenum">
              <a:rPr lang="en-US" smtClean="0"/>
              <a:t>4</a:t>
            </a:fld>
            <a:endParaRPr lang="en-US"/>
          </a:p>
        </p:txBody>
      </p:sp>
    </p:spTree>
    <p:extLst>
      <p:ext uri="{BB962C8B-B14F-4D97-AF65-F5344CB8AC3E}">
        <p14:creationId xmlns:p14="http://schemas.microsoft.com/office/powerpoint/2010/main" val="95165467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 calcmode="lin" valueType="num">
                                      <p:cBhvr>
                                        <p:cTn id="14" dur="500" fill="hold"/>
                                        <p:tgtEl>
                                          <p:spTgt spid="1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anim calcmode="lin" valueType="num">
                                      <p:cBhvr>
                                        <p:cTn id="21" dur="500" fill="hold"/>
                                        <p:tgtEl>
                                          <p:spTgt spid="14">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14">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1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xEl>
                                              <p:pRg st="3" end="3"/>
                                            </p:txEl>
                                          </p:spTgt>
                                        </p:tgtEl>
                                        <p:attrNameLst>
                                          <p:attrName>style.visibility</p:attrName>
                                        </p:attrNameLst>
                                      </p:cBhvr>
                                      <p:to>
                                        <p:strVal val="visible"/>
                                      </p:to>
                                    </p:set>
                                    <p:anim calcmode="lin" valueType="num">
                                      <p:cBhvr>
                                        <p:cTn id="28" dur="500" fill="hold"/>
                                        <p:tgtEl>
                                          <p:spTgt spid="14">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1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بازار های غیر رسمی (</a:t>
            </a:r>
            <a:r>
              <a:rPr lang="en-US" dirty="0">
                <a:latin typeface="IRANSans" panose="02040503050201020203" pitchFamily="18" charset="-78"/>
                <a:cs typeface="IRANSans" panose="02040503050201020203" pitchFamily="18" charset="-78"/>
              </a:rPr>
              <a:t>Informal Sector</a:t>
            </a:r>
            <a:r>
              <a:rPr lang="fa-IR" dirty="0">
                <a:latin typeface="IRANSans" panose="02040503050201020203" pitchFamily="18" charset="-78"/>
                <a:cs typeface="IRANSans" panose="02040503050201020203" pitchFamily="18" charset="-78"/>
              </a:rPr>
              <a:t>)</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a:xfrm>
            <a:off x="1522413" y="1981200"/>
            <a:ext cx="9829799" cy="4472136"/>
          </a:xfrm>
        </p:spPr>
        <p:txBody>
          <a:bodyPr>
            <a:normAutofit/>
          </a:bodyPr>
          <a:lstStyle/>
          <a:p>
            <a:pPr algn="just" rtl="1">
              <a:lnSpc>
                <a:spcPct val="150000"/>
              </a:lnSpc>
            </a:pPr>
            <a:r>
              <a:rPr lang="fa-IR" sz="2000" dirty="0">
                <a:latin typeface="IRANSans" panose="02040503050201020203" pitchFamily="18" charset="-78"/>
                <a:cs typeface="IRANSans" panose="02040503050201020203" pitchFamily="18" charset="-78"/>
              </a:rPr>
              <a:t>این انگیزه ها موجب استخدام گزارش نشده میشود.</a:t>
            </a:r>
          </a:p>
          <a:p>
            <a:pPr algn="just" rtl="1">
              <a:lnSpc>
                <a:spcPct val="150000"/>
              </a:lnSpc>
            </a:pPr>
            <a:r>
              <a:rPr lang="en-US" sz="2000" dirty="0">
                <a:latin typeface="IRANSans" panose="02040503050201020203" pitchFamily="18" charset="-78"/>
                <a:cs typeface="IRANSans" panose="02040503050201020203" pitchFamily="18" charset="-78"/>
              </a:rPr>
              <a:t>Edgar L. </a:t>
            </a:r>
            <a:r>
              <a:rPr lang="en-US" sz="2000" dirty="0" err="1">
                <a:latin typeface="IRANSans" panose="02040503050201020203" pitchFamily="18" charset="-78"/>
                <a:cs typeface="IRANSans" panose="02040503050201020203" pitchFamily="18" charset="-78"/>
              </a:rPr>
              <a:t>Feige</a:t>
            </a:r>
            <a:r>
              <a:rPr lang="fa-IR" sz="2000" dirty="0">
                <a:latin typeface="IRANSans" panose="02040503050201020203" pitchFamily="18" charset="-78"/>
                <a:cs typeface="IRANSans" panose="02040503050201020203" pitchFamily="18" charset="-78"/>
              </a:rPr>
              <a:t> دور زدن قوانین کار تعیین حداقل دستمزد، شرایط کار، امنیت اجتماعی، حقوق معلولین و بی کاران منجر به ایجاد اقتصاد غیر رسمی میشود.</a:t>
            </a: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9676F4DB-A2EF-402D-8EBA-14D5EBCA748B}"/>
              </a:ext>
            </a:extLst>
          </p:cNvPr>
          <p:cNvSpPr>
            <a:spLocks noGrp="1"/>
          </p:cNvSpPr>
          <p:nvPr>
            <p:ph type="sldNum" sz="quarter" idx="12"/>
          </p:nvPr>
        </p:nvSpPr>
        <p:spPr/>
        <p:txBody>
          <a:bodyPr/>
          <a:lstStyle/>
          <a:p>
            <a:fld id="{2A013F82-EE5E-44EE-A61D-E31C6657F26F}" type="slidenum">
              <a:rPr lang="en-US" smtClean="0"/>
              <a:t>5</a:t>
            </a:fld>
            <a:endParaRPr lang="en-US"/>
          </a:p>
        </p:txBody>
      </p:sp>
    </p:spTree>
    <p:extLst>
      <p:ext uri="{BB962C8B-B14F-4D97-AF65-F5344CB8AC3E}">
        <p14:creationId xmlns:p14="http://schemas.microsoft.com/office/powerpoint/2010/main" val="404495027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 calcmode="lin" valueType="num">
                                      <p:cBhvr>
                                        <p:cTn id="14" dur="500" fill="hold"/>
                                        <p:tgtEl>
                                          <p:spTgt spid="1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0196" y="526442"/>
            <a:ext cx="3960440" cy="5206814"/>
          </a:xfrm>
          <a:prstGeom prst="rect">
            <a:avLst/>
          </a:prstGeom>
        </p:spPr>
      </p:pic>
      <p:sp>
        <p:nvSpPr>
          <p:cNvPr id="3" name="Rectangle 2"/>
          <p:cNvSpPr/>
          <p:nvPr/>
        </p:nvSpPr>
        <p:spPr>
          <a:xfrm>
            <a:off x="4006180" y="5879013"/>
            <a:ext cx="4176464" cy="646331"/>
          </a:xfrm>
          <a:prstGeom prst="rect">
            <a:avLst/>
          </a:prstGeom>
        </p:spPr>
        <p:txBody>
          <a:bodyPr wrap="square">
            <a:spAutoFit/>
          </a:bodyPr>
          <a:lstStyle/>
          <a:p>
            <a:endParaRPr lang="en-US" dirty="0"/>
          </a:p>
          <a:p>
            <a:r>
              <a:rPr lang="en-US" dirty="0"/>
              <a:t>Black market peddler on graffiti, Kharkiv</a:t>
            </a:r>
          </a:p>
        </p:txBody>
      </p:sp>
      <p:sp>
        <p:nvSpPr>
          <p:cNvPr id="4" name="Slide Number Placeholder 3">
            <a:extLst>
              <a:ext uri="{FF2B5EF4-FFF2-40B4-BE49-F238E27FC236}">
                <a16:creationId xmlns:a16="http://schemas.microsoft.com/office/drawing/2014/main" id="{7FE27AC9-4679-466A-8ABD-173CCED1DF87}"/>
              </a:ext>
            </a:extLst>
          </p:cNvPr>
          <p:cNvSpPr>
            <a:spLocks noGrp="1"/>
          </p:cNvSpPr>
          <p:nvPr>
            <p:ph type="sldNum" sz="quarter" idx="12"/>
          </p:nvPr>
        </p:nvSpPr>
        <p:spPr/>
        <p:txBody>
          <a:bodyPr/>
          <a:lstStyle/>
          <a:p>
            <a:fld id="{2A013F82-EE5E-44EE-A61D-E31C6657F26F}" type="slidenum">
              <a:rPr lang="en-US" smtClean="0"/>
              <a:t>6</a:t>
            </a:fld>
            <a:endParaRPr lang="en-US"/>
          </a:p>
        </p:txBody>
      </p:sp>
    </p:spTree>
    <p:extLst>
      <p:ext uri="{BB962C8B-B14F-4D97-AF65-F5344CB8AC3E}">
        <p14:creationId xmlns:p14="http://schemas.microsoft.com/office/powerpoint/2010/main" val="285860492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r" rtl="1"/>
            <a:r>
              <a:rPr lang="fa-IR" dirty="0">
                <a:latin typeface="IRANSans" panose="02040503050201020203" pitchFamily="18" charset="-78"/>
                <a:cs typeface="IRANSans" panose="02040503050201020203" pitchFamily="18" charset="-78"/>
              </a:rPr>
              <a:t>مشخصات</a:t>
            </a:r>
            <a:endParaRPr lang="en-US" dirty="0">
              <a:latin typeface="IRANSans" panose="02040503050201020203" pitchFamily="18" charset="-78"/>
              <a:cs typeface="IRANSans" panose="02040503050201020203" pitchFamily="18" charset="-78"/>
            </a:endParaRPr>
          </a:p>
        </p:txBody>
      </p:sp>
      <p:sp>
        <p:nvSpPr>
          <p:cNvPr id="14" name="Content Placeholder 13"/>
          <p:cNvSpPr>
            <a:spLocks noGrp="1"/>
          </p:cNvSpPr>
          <p:nvPr>
            <p:ph idx="1"/>
          </p:nvPr>
        </p:nvSpPr>
        <p:spPr>
          <a:xfrm>
            <a:off x="1522413" y="1981200"/>
            <a:ext cx="9829799" cy="4472136"/>
          </a:xfrm>
        </p:spPr>
        <p:txBody>
          <a:bodyPr>
            <a:normAutofit/>
          </a:bodyPr>
          <a:lstStyle/>
          <a:p>
            <a:pPr algn="just" rtl="1">
              <a:lnSpc>
                <a:spcPct val="150000"/>
              </a:lnSpc>
            </a:pPr>
            <a:r>
              <a:rPr lang="fa-IR" sz="2000" dirty="0">
                <a:latin typeface="IRANSans" panose="02040503050201020203" pitchFamily="18" charset="-78"/>
                <a:cs typeface="IRANSans" panose="02040503050201020203" pitchFamily="18" charset="-78"/>
              </a:rPr>
              <a:t>با این ویژگی ها کیفیت سنجی میشود:</a:t>
            </a:r>
          </a:p>
          <a:p>
            <a:pPr lvl="1" algn="just" rtl="1">
              <a:lnSpc>
                <a:spcPct val="150000"/>
              </a:lnSpc>
            </a:pPr>
            <a:r>
              <a:rPr lang="fa-IR" sz="1600" dirty="0">
                <a:latin typeface="IRANSans" panose="02040503050201020203" pitchFamily="18" charset="-78"/>
                <a:cs typeface="IRANSans" panose="02040503050201020203" pitchFamily="18" charset="-78"/>
              </a:rPr>
              <a:t>ورود آسان</a:t>
            </a:r>
          </a:p>
          <a:p>
            <a:pPr lvl="1" algn="just" rtl="1">
              <a:lnSpc>
                <a:spcPct val="150000"/>
              </a:lnSpc>
            </a:pPr>
            <a:r>
              <a:rPr lang="fa-IR" sz="1600" dirty="0">
                <a:latin typeface="IRANSans" panose="02040503050201020203" pitchFamily="18" charset="-78"/>
                <a:cs typeface="IRANSans" panose="02040503050201020203" pitchFamily="18" charset="-78"/>
              </a:rPr>
              <a:t>نبود رابطه پایدار کارفرما-کارمند</a:t>
            </a:r>
          </a:p>
          <a:p>
            <a:pPr lvl="1" algn="just" rtl="1">
              <a:lnSpc>
                <a:spcPct val="150000"/>
              </a:lnSpc>
            </a:pPr>
            <a:r>
              <a:rPr lang="fa-IR" sz="1600" dirty="0">
                <a:latin typeface="IRANSans" panose="02040503050201020203" pitchFamily="18" charset="-78"/>
                <a:cs typeface="IRANSans" panose="02040503050201020203" pitchFamily="18" charset="-78"/>
              </a:rPr>
              <a:t>کوچک بودن مقیاس عملیات</a:t>
            </a:r>
          </a:p>
          <a:p>
            <a:pPr lvl="1" algn="just" rtl="1">
              <a:lnSpc>
                <a:spcPct val="150000"/>
              </a:lnSpc>
            </a:pPr>
            <a:r>
              <a:rPr lang="fa-IR" sz="1600" dirty="0">
                <a:latin typeface="IRANSans" panose="02040503050201020203" pitchFamily="18" charset="-78"/>
                <a:cs typeface="IRANSans" panose="02040503050201020203" pitchFamily="18" charset="-78"/>
              </a:rPr>
              <a:t>مهارت ها و دانش هایی که خارج از تحصیلات رسمی فرا گرفته میشود</a:t>
            </a:r>
          </a:p>
          <a:p>
            <a:pPr algn="just" rtl="1">
              <a:lnSpc>
                <a:spcPct val="150000"/>
              </a:lnSpc>
            </a:pPr>
            <a:r>
              <a:rPr lang="fa-IR" sz="2000" dirty="0">
                <a:latin typeface="IRANSans" panose="02040503050201020203" pitchFamily="18" charset="-78"/>
                <a:cs typeface="IRANSans" panose="02040503050201020203" pitchFamily="18" charset="-78"/>
              </a:rPr>
              <a:t>نوع کار هایی که اقتصاد غیر رسمی را شکل میدهد متفاوت است.</a:t>
            </a:r>
          </a:p>
          <a:p>
            <a:pPr algn="just" rtl="1">
              <a:lnSpc>
                <a:spcPct val="150000"/>
              </a:lnSpc>
            </a:pPr>
            <a:r>
              <a:rPr lang="fa-IR" sz="2000" dirty="0">
                <a:latin typeface="IRANSans" panose="02040503050201020203" pitchFamily="18" charset="-78"/>
                <a:cs typeface="IRANSans" panose="02040503050201020203" pitchFamily="18" charset="-78"/>
              </a:rPr>
              <a:t>طیف کاری میتواند از خود اشتغالی و کار پرداخت نشده تا فروشندگان خیابانی باشد. </a:t>
            </a:r>
          </a:p>
          <a:p>
            <a:pPr algn="just" rtl="1">
              <a:lnSpc>
                <a:spcPct val="150000"/>
              </a:lnSpc>
            </a:pPr>
            <a:endParaRPr lang="en-US" sz="2000" dirty="0">
              <a:latin typeface="IRANSans" panose="02040503050201020203" pitchFamily="18" charset="-78"/>
              <a:cs typeface="IRANSans" panose="02040503050201020203" pitchFamily="18" charset="-78"/>
            </a:endParaRPr>
          </a:p>
        </p:txBody>
      </p:sp>
      <p:sp>
        <p:nvSpPr>
          <p:cNvPr id="2" name="Slide Number Placeholder 1">
            <a:extLst>
              <a:ext uri="{FF2B5EF4-FFF2-40B4-BE49-F238E27FC236}">
                <a16:creationId xmlns:a16="http://schemas.microsoft.com/office/drawing/2014/main" id="{17795EE2-1257-49E8-A8BC-21E8B8E1AFE0}"/>
              </a:ext>
            </a:extLst>
          </p:cNvPr>
          <p:cNvSpPr>
            <a:spLocks noGrp="1"/>
          </p:cNvSpPr>
          <p:nvPr>
            <p:ph type="sldNum" sz="quarter" idx="12"/>
          </p:nvPr>
        </p:nvSpPr>
        <p:spPr/>
        <p:txBody>
          <a:bodyPr/>
          <a:lstStyle/>
          <a:p>
            <a:fld id="{2A013F82-EE5E-44EE-A61D-E31C6657F26F}" type="slidenum">
              <a:rPr lang="en-US" smtClean="0"/>
              <a:t>7</a:t>
            </a:fld>
            <a:endParaRPr lang="en-US"/>
          </a:p>
        </p:txBody>
      </p:sp>
    </p:spTree>
    <p:extLst>
      <p:ext uri="{BB962C8B-B14F-4D97-AF65-F5344CB8AC3E}">
        <p14:creationId xmlns:p14="http://schemas.microsoft.com/office/powerpoint/2010/main" val="15813896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p:cTn id="7"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 calcmode="lin" valueType="num">
                                      <p:cBhvr>
                                        <p:cTn id="14" dur="500" fill="hold"/>
                                        <p:tgtEl>
                                          <p:spTgt spid="1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1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1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anim calcmode="lin" valueType="num">
                                      <p:cBhvr>
                                        <p:cTn id="21" dur="500" fill="hold"/>
                                        <p:tgtEl>
                                          <p:spTgt spid="14">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14">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1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xEl>
                                              <p:pRg st="3" end="3"/>
                                            </p:txEl>
                                          </p:spTgt>
                                        </p:tgtEl>
                                        <p:attrNameLst>
                                          <p:attrName>style.visibility</p:attrName>
                                        </p:attrNameLst>
                                      </p:cBhvr>
                                      <p:to>
                                        <p:strVal val="visible"/>
                                      </p:to>
                                    </p:set>
                                    <p:anim calcmode="lin" valueType="num">
                                      <p:cBhvr>
                                        <p:cTn id="28" dur="500" fill="hold"/>
                                        <p:tgtEl>
                                          <p:spTgt spid="14">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14">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4">
                                            <p:txEl>
                                              <p:pRg st="4" end="4"/>
                                            </p:txEl>
                                          </p:spTgt>
                                        </p:tgtEl>
                                        <p:attrNameLst>
                                          <p:attrName>style.visibility</p:attrName>
                                        </p:attrNameLst>
                                      </p:cBhvr>
                                      <p:to>
                                        <p:strVal val="visible"/>
                                      </p:to>
                                    </p:set>
                                    <p:anim calcmode="lin" valueType="num">
                                      <p:cBhvr>
                                        <p:cTn id="35" dur="500" fill="hold"/>
                                        <p:tgtEl>
                                          <p:spTgt spid="14">
                                            <p:txEl>
                                              <p:pRg st="4" end="4"/>
                                            </p:txEl>
                                          </p:spTgt>
                                        </p:tgtEl>
                                        <p:attrNameLst>
                                          <p:attrName>ppt_w</p:attrName>
                                        </p:attrNameLst>
                                      </p:cBhvr>
                                      <p:tavLst>
                                        <p:tav tm="0">
                                          <p:val>
                                            <p:fltVal val="0"/>
                                          </p:val>
                                        </p:tav>
                                        <p:tav tm="100000">
                                          <p:val>
                                            <p:strVal val="#ppt_w"/>
                                          </p:val>
                                        </p:tav>
                                      </p:tavLst>
                                    </p:anim>
                                    <p:anim calcmode="lin" valueType="num">
                                      <p:cBhvr>
                                        <p:cTn id="36" dur="500" fill="hold"/>
                                        <p:tgtEl>
                                          <p:spTgt spid="14">
                                            <p:txEl>
                                              <p:pRg st="4" end="4"/>
                                            </p:txEl>
                                          </p:spTgt>
                                        </p:tgtEl>
                                        <p:attrNameLst>
                                          <p:attrName>ppt_h</p:attrName>
                                        </p:attrNameLst>
                                      </p:cBhvr>
                                      <p:tavLst>
                                        <p:tav tm="0">
                                          <p:val>
                                            <p:fltVal val="0"/>
                                          </p:val>
                                        </p:tav>
                                        <p:tav tm="100000">
                                          <p:val>
                                            <p:strVal val="#ppt_h"/>
                                          </p:val>
                                        </p:tav>
                                      </p:tavLst>
                                    </p:anim>
                                    <p:animEffect transition="in" filter="fade">
                                      <p:cBhvr>
                                        <p:cTn id="37" dur="500"/>
                                        <p:tgtEl>
                                          <p:spTgt spid="14">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4">
                                            <p:txEl>
                                              <p:pRg st="5" end="5"/>
                                            </p:txEl>
                                          </p:spTgt>
                                        </p:tgtEl>
                                        <p:attrNameLst>
                                          <p:attrName>style.visibility</p:attrName>
                                        </p:attrNameLst>
                                      </p:cBhvr>
                                      <p:to>
                                        <p:strVal val="visible"/>
                                      </p:to>
                                    </p:set>
                                    <p:anim calcmode="lin" valueType="num">
                                      <p:cBhvr>
                                        <p:cTn id="42" dur="500" fill="hold"/>
                                        <p:tgtEl>
                                          <p:spTgt spid="14">
                                            <p:txEl>
                                              <p:pRg st="5" end="5"/>
                                            </p:txEl>
                                          </p:spTgt>
                                        </p:tgtEl>
                                        <p:attrNameLst>
                                          <p:attrName>ppt_w</p:attrName>
                                        </p:attrNameLst>
                                      </p:cBhvr>
                                      <p:tavLst>
                                        <p:tav tm="0">
                                          <p:val>
                                            <p:fltVal val="0"/>
                                          </p:val>
                                        </p:tav>
                                        <p:tav tm="100000">
                                          <p:val>
                                            <p:strVal val="#ppt_w"/>
                                          </p:val>
                                        </p:tav>
                                      </p:tavLst>
                                    </p:anim>
                                    <p:anim calcmode="lin" valueType="num">
                                      <p:cBhvr>
                                        <p:cTn id="43" dur="500" fill="hold"/>
                                        <p:tgtEl>
                                          <p:spTgt spid="14">
                                            <p:txEl>
                                              <p:pRg st="5" end="5"/>
                                            </p:txEl>
                                          </p:spTgt>
                                        </p:tgtEl>
                                        <p:attrNameLst>
                                          <p:attrName>ppt_h</p:attrName>
                                        </p:attrNameLst>
                                      </p:cBhvr>
                                      <p:tavLst>
                                        <p:tav tm="0">
                                          <p:val>
                                            <p:fltVal val="0"/>
                                          </p:val>
                                        </p:tav>
                                        <p:tav tm="100000">
                                          <p:val>
                                            <p:strVal val="#ppt_h"/>
                                          </p:val>
                                        </p:tav>
                                      </p:tavLst>
                                    </p:anim>
                                    <p:animEffect transition="in" filter="fade">
                                      <p:cBhvr>
                                        <p:cTn id="44" dur="500"/>
                                        <p:tgtEl>
                                          <p:spTgt spid="14">
                                            <p:txEl>
                                              <p:pRg st="5" end="5"/>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14">
                                            <p:txEl>
                                              <p:pRg st="6" end="6"/>
                                            </p:txEl>
                                          </p:spTgt>
                                        </p:tgtEl>
                                        <p:attrNameLst>
                                          <p:attrName>style.visibility</p:attrName>
                                        </p:attrNameLst>
                                      </p:cBhvr>
                                      <p:to>
                                        <p:strVal val="visible"/>
                                      </p:to>
                                    </p:set>
                                    <p:anim calcmode="lin" valueType="num">
                                      <p:cBhvr>
                                        <p:cTn id="49" dur="500" fill="hold"/>
                                        <p:tgtEl>
                                          <p:spTgt spid="14">
                                            <p:txEl>
                                              <p:pRg st="6" end="6"/>
                                            </p:txEl>
                                          </p:spTgt>
                                        </p:tgtEl>
                                        <p:attrNameLst>
                                          <p:attrName>ppt_w</p:attrName>
                                        </p:attrNameLst>
                                      </p:cBhvr>
                                      <p:tavLst>
                                        <p:tav tm="0">
                                          <p:val>
                                            <p:fltVal val="0"/>
                                          </p:val>
                                        </p:tav>
                                        <p:tav tm="100000">
                                          <p:val>
                                            <p:strVal val="#ppt_w"/>
                                          </p:val>
                                        </p:tav>
                                      </p:tavLst>
                                    </p:anim>
                                    <p:anim calcmode="lin" valueType="num">
                                      <p:cBhvr>
                                        <p:cTn id="50" dur="500" fill="hold"/>
                                        <p:tgtEl>
                                          <p:spTgt spid="14">
                                            <p:txEl>
                                              <p:pRg st="6" end="6"/>
                                            </p:txEl>
                                          </p:spTgt>
                                        </p:tgtEl>
                                        <p:attrNameLst>
                                          <p:attrName>ppt_h</p:attrName>
                                        </p:attrNameLst>
                                      </p:cBhvr>
                                      <p:tavLst>
                                        <p:tav tm="0">
                                          <p:val>
                                            <p:fltVal val="0"/>
                                          </p:val>
                                        </p:tav>
                                        <p:tav tm="100000">
                                          <p:val>
                                            <p:strVal val="#ppt_h"/>
                                          </p:val>
                                        </p:tav>
                                      </p:tavLst>
                                    </p:anim>
                                    <p:animEffect transition="in" filter="fade">
                                      <p:cBhvr>
                                        <p:cTn id="51" dur="500"/>
                                        <p:tgtEl>
                                          <p:spTgt spid="1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6260" y="836712"/>
            <a:ext cx="3143250" cy="4495800"/>
          </a:xfrm>
          <a:prstGeom prst="rect">
            <a:avLst/>
          </a:prstGeom>
        </p:spPr>
      </p:pic>
      <p:sp>
        <p:nvSpPr>
          <p:cNvPr id="3" name="Rectangle 2"/>
          <p:cNvSpPr/>
          <p:nvPr/>
        </p:nvSpPr>
        <p:spPr>
          <a:xfrm>
            <a:off x="2277988" y="5589240"/>
            <a:ext cx="8928992" cy="369332"/>
          </a:xfrm>
          <a:prstGeom prst="rect">
            <a:avLst/>
          </a:prstGeom>
        </p:spPr>
        <p:txBody>
          <a:bodyPr wrap="square">
            <a:spAutoFit/>
          </a:bodyPr>
          <a:lstStyle/>
          <a:p>
            <a:r>
              <a:rPr lang="en-US"/>
              <a:t>A woman participating in unpaid domestic work by cooking a meal for her family</a:t>
            </a:r>
          </a:p>
        </p:txBody>
      </p:sp>
      <p:sp>
        <p:nvSpPr>
          <p:cNvPr id="4" name="Slide Number Placeholder 3">
            <a:extLst>
              <a:ext uri="{FF2B5EF4-FFF2-40B4-BE49-F238E27FC236}">
                <a16:creationId xmlns:a16="http://schemas.microsoft.com/office/drawing/2014/main" id="{29757D84-26D7-4AFA-87CE-9863E93614EC}"/>
              </a:ext>
            </a:extLst>
          </p:cNvPr>
          <p:cNvSpPr>
            <a:spLocks noGrp="1"/>
          </p:cNvSpPr>
          <p:nvPr>
            <p:ph type="sldNum" sz="quarter" idx="12"/>
          </p:nvPr>
        </p:nvSpPr>
        <p:spPr/>
        <p:txBody>
          <a:bodyPr/>
          <a:lstStyle/>
          <a:p>
            <a:fld id="{2A013F82-EE5E-44EE-A61D-E31C6657F26F}" type="slidenum">
              <a:rPr lang="en-US" smtClean="0"/>
              <a:t>8</a:t>
            </a:fld>
            <a:endParaRPr lang="en-US"/>
          </a:p>
        </p:txBody>
      </p:sp>
    </p:spTree>
    <p:extLst>
      <p:ext uri="{BB962C8B-B14F-4D97-AF65-F5344CB8AC3E}">
        <p14:creationId xmlns:p14="http://schemas.microsoft.com/office/powerpoint/2010/main" val="4079169222"/>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9916" y="404664"/>
            <a:ext cx="4764021" cy="3573016"/>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9887" y="0"/>
            <a:ext cx="4578938" cy="6858000"/>
          </a:xfrm>
          <a:prstGeom prst="rect">
            <a:avLst/>
          </a:prstGeom>
        </p:spPr>
      </p:pic>
      <p:sp>
        <p:nvSpPr>
          <p:cNvPr id="4" name="Rectangle 3"/>
          <p:cNvSpPr/>
          <p:nvPr/>
        </p:nvSpPr>
        <p:spPr>
          <a:xfrm>
            <a:off x="1989956" y="6093296"/>
            <a:ext cx="3729034" cy="369332"/>
          </a:xfrm>
          <a:prstGeom prst="rect">
            <a:avLst/>
          </a:prstGeom>
        </p:spPr>
        <p:txBody>
          <a:bodyPr wrap="none">
            <a:spAutoFit/>
          </a:bodyPr>
          <a:lstStyle/>
          <a:p>
            <a:r>
              <a:rPr lang="en-US" dirty="0"/>
              <a:t>Street vendor in Colombia and India</a:t>
            </a:r>
          </a:p>
        </p:txBody>
      </p:sp>
      <p:sp>
        <p:nvSpPr>
          <p:cNvPr id="5" name="Slide Number Placeholder 4">
            <a:extLst>
              <a:ext uri="{FF2B5EF4-FFF2-40B4-BE49-F238E27FC236}">
                <a16:creationId xmlns:a16="http://schemas.microsoft.com/office/drawing/2014/main" id="{D1975DAF-396E-4AC2-811C-1A4E49AC7221}"/>
              </a:ext>
            </a:extLst>
          </p:cNvPr>
          <p:cNvSpPr>
            <a:spLocks noGrp="1"/>
          </p:cNvSpPr>
          <p:nvPr>
            <p:ph type="sldNum" sz="quarter" idx="12"/>
          </p:nvPr>
        </p:nvSpPr>
        <p:spPr/>
        <p:txBody>
          <a:bodyPr/>
          <a:lstStyle/>
          <a:p>
            <a:fld id="{2A013F82-EE5E-44EE-A61D-E31C6657F26F}" type="slidenum">
              <a:rPr lang="en-US" smtClean="0"/>
              <a:t>9</a:t>
            </a:fld>
            <a:endParaRPr lang="en-US"/>
          </a:p>
        </p:txBody>
      </p:sp>
    </p:spTree>
    <p:extLst>
      <p:ext uri="{BB962C8B-B14F-4D97-AF65-F5344CB8AC3E}">
        <p14:creationId xmlns:p14="http://schemas.microsoft.com/office/powerpoint/2010/main" val="3017482081"/>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Currency symbols presentation (widescreen)</Template>
  <TotalTime>846</TotalTime>
  <Words>2411</Words>
  <Application>Microsoft Office PowerPoint</Application>
  <PresentationFormat>Custom</PresentationFormat>
  <Paragraphs>164</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Times New Roman</vt:lpstr>
      <vt:lpstr>IRANSans</vt:lpstr>
      <vt:lpstr>Cambria</vt:lpstr>
      <vt:lpstr>Currency Symbols 16x9</vt:lpstr>
      <vt:lpstr>بازار های  غیر رسمی</vt:lpstr>
      <vt:lpstr>جدول محتوا</vt:lpstr>
      <vt:lpstr>بازار های غیر رسمی (Informal Sector)</vt:lpstr>
      <vt:lpstr>بازار های غیر رسمی (Informal Sector)</vt:lpstr>
      <vt:lpstr>بازار های غیر رسمی (Informal Sector)</vt:lpstr>
      <vt:lpstr>PowerPoint Presentation</vt:lpstr>
      <vt:lpstr>مشخصات</vt:lpstr>
      <vt:lpstr>PowerPoint Presentation</vt:lpstr>
      <vt:lpstr>PowerPoint Presentation</vt:lpstr>
      <vt:lpstr>PowerPoint Presentation</vt:lpstr>
      <vt:lpstr>مشخصات</vt:lpstr>
      <vt:lpstr>مشخصات</vt:lpstr>
      <vt:lpstr>مشخصات</vt:lpstr>
      <vt:lpstr>آمار های اقتصادی بازار غیررسمی</vt:lpstr>
      <vt:lpstr>آمار های اقتصادی بازار غیررسمی</vt:lpstr>
      <vt:lpstr>آمار های اقتصادی بازار غیررسمی</vt:lpstr>
      <vt:lpstr>اقتصاد سایه ای</vt:lpstr>
      <vt:lpstr>اقتصاد سایه ای</vt:lpstr>
      <vt:lpstr>اقتصاد سایه ای</vt:lpstr>
      <vt:lpstr>اقتصاد سایه ای</vt:lpstr>
      <vt:lpstr>پیامد ها و مشکلات اجتماعی-سیاسی</vt:lpstr>
      <vt:lpstr>از مشکلاتی که اقتصاد غیررسمی روی آن ها تاثیر دارد</vt:lpstr>
      <vt:lpstr>جنسیت</vt:lpstr>
      <vt:lpstr>قدرت سیاسی کارکنان</vt:lpstr>
      <vt:lpstr>فقر</vt:lpstr>
      <vt:lpstr>کودکان کار</vt:lpstr>
    </vt:vector>
  </TitlesOfParts>
  <Company>Aryanium-XSC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بازار های  غیر رسمی</dc:title>
  <dc:creator>Λryan Ebrahimpour</dc:creator>
  <cp:lastModifiedBy>Λryan Ebrahimpour</cp:lastModifiedBy>
  <cp:revision>36</cp:revision>
  <dcterms:created xsi:type="dcterms:W3CDTF">2017-11-17T13:20:41Z</dcterms:created>
  <dcterms:modified xsi:type="dcterms:W3CDTF">2017-11-24T20:10:06Z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